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7" r:id="rId8"/>
    <p:sldId id="265" r:id="rId9"/>
    <p:sldId id="266" r:id="rId10"/>
    <p:sldId id="269" r:id="rId11"/>
    <p:sldId id="270" r:id="rId12"/>
    <p:sldId id="268" r:id="rId13"/>
    <p:sldId id="271" r:id="rId14"/>
    <p:sldId id="278" r:id="rId15"/>
    <p:sldId id="282" r:id="rId16"/>
    <p:sldId id="281" r:id="rId17"/>
    <p:sldId id="280" r:id="rId18"/>
    <p:sldId id="279" r:id="rId19"/>
    <p:sldId id="284" r:id="rId20"/>
    <p:sldId id="285" r:id="rId21"/>
    <p:sldId id="287" r:id="rId22"/>
    <p:sldId id="288" r:id="rId23"/>
    <p:sldId id="289" r:id="rId24"/>
    <p:sldId id="290" r:id="rId25"/>
    <p:sldId id="275" r:id="rId26"/>
    <p:sldId id="276" r:id="rId27"/>
    <p:sldId id="277" r:id="rId28"/>
    <p:sldId id="283" r:id="rId29"/>
    <p:sldId id="273" r:id="rId30"/>
    <p:sldId id="272" r:id="rId31"/>
    <p:sldId id="274" r:id="rId32"/>
    <p:sldId id="291" r:id="rId33"/>
    <p:sldId id="293" r:id="rId34"/>
    <p:sldId id="295" r:id="rId35"/>
    <p:sldId id="296" r:id="rId36"/>
  </p:sldIdLst>
  <p:sldSz cx="18288000" cy="10287000"/>
  <p:notesSz cx="6858000" cy="9144000"/>
  <p:embeddedFontLst>
    <p:embeddedFont>
      <p:font typeface="Canva Sans" panose="020B0604020202020204" charset="0"/>
      <p:regular r:id="rId38"/>
    </p:embeddedFont>
    <p:embeddedFont>
      <p:font typeface="Canva Sans Bold" panose="020B0604020202020204" charset="0"/>
      <p:regular r:id="rId39"/>
      <p:bold r:id="rId40"/>
    </p:embeddedFont>
    <p:embeddedFont>
      <p:font typeface="Fredoka" panose="020B0604020202020204" charset="0"/>
      <p:regular r:id="rId41"/>
    </p:embeddedFont>
    <p:embeddedFont>
      <p:font typeface="Raleway" pitchFamily="2" charset="0"/>
      <p:regular r:id="rId42"/>
      <p:bold r:id="rId43"/>
      <p:italic r:id="rId44"/>
      <p:boldItalic r:id="rId45"/>
    </p:embeddedFont>
    <p:embeddedFont>
      <p:font typeface="Raleway Bold" charset="0"/>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85" autoAdjust="0"/>
    <p:restoredTop sz="94582" autoAdjust="0"/>
  </p:normalViewPr>
  <p:slideViewPr>
    <p:cSldViewPr>
      <p:cViewPr varScale="1">
        <p:scale>
          <a:sx n="41" d="100"/>
          <a:sy n="41" d="100"/>
        </p:scale>
        <p:origin x="90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BBD71-E247-D64D-969A-F8D25528D553}"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1D0CB-B7E2-874E-A256-DB998FC2A0F1}" type="slidenum">
              <a:rPr lang="en-US" smtClean="0"/>
              <a:t>‹#›</a:t>
            </a:fld>
            <a:endParaRPr lang="en-US"/>
          </a:p>
        </p:txBody>
      </p:sp>
    </p:spTree>
    <p:extLst>
      <p:ext uri="{BB962C8B-B14F-4D97-AF65-F5344CB8AC3E}">
        <p14:creationId xmlns:p14="http://schemas.microsoft.com/office/powerpoint/2010/main" val="1254635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1D0CB-B7E2-874E-A256-DB998FC2A0F1}" type="slidenum">
              <a:rPr lang="en-US" smtClean="0"/>
              <a:t>1</a:t>
            </a:fld>
            <a:endParaRPr lang="en-US"/>
          </a:p>
        </p:txBody>
      </p:sp>
    </p:spTree>
    <p:extLst>
      <p:ext uri="{BB962C8B-B14F-4D97-AF65-F5344CB8AC3E}">
        <p14:creationId xmlns:p14="http://schemas.microsoft.com/office/powerpoint/2010/main" val="386440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1D0CB-B7E2-874E-A256-DB998FC2A0F1}" type="slidenum">
              <a:rPr lang="en-US" smtClean="0"/>
              <a:t>25</a:t>
            </a:fld>
            <a:endParaRPr lang="en-US"/>
          </a:p>
        </p:txBody>
      </p:sp>
    </p:spTree>
    <p:extLst>
      <p:ext uri="{BB962C8B-B14F-4D97-AF65-F5344CB8AC3E}">
        <p14:creationId xmlns:p14="http://schemas.microsoft.com/office/powerpoint/2010/main" val="232970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3">
              <a:alphaModFix amt="40000"/>
              <a:extLst>
                <a:ext uri="{96DAC541-7B7A-43D3-8B79-37D633B846F1}">
                  <asvg:svgBlip xmlns:asvg="http://schemas.microsoft.com/office/drawing/2016/SVG/main" r:embed="rId4"/>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3">
              <a:alphaModFix amt="40000"/>
              <a:extLst>
                <a:ext uri="{96DAC541-7B7A-43D3-8B79-37D633B846F1}">
                  <asvg:svgBlip xmlns:asvg="http://schemas.microsoft.com/office/drawing/2016/SVG/main" r:embed="rId4"/>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3">
              <a:alphaModFix amt="40000"/>
              <a:extLst>
                <a:ext uri="{96DAC541-7B7A-43D3-8B79-37D633B846F1}">
                  <asvg:svgBlip xmlns:asvg="http://schemas.microsoft.com/office/drawing/2016/SVG/main" r:embed="rId4"/>
                </a:ext>
              </a:extLst>
            </a:blip>
            <a:stretch>
              <a:fillRect t="-45125" r="-101160"/>
            </a:stretch>
          </a:blipFill>
        </p:spPr>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2336" y="4497921"/>
            <a:ext cx="4362220" cy="6254078"/>
          </a:xfrm>
          <a:custGeom>
            <a:avLst/>
            <a:gdLst/>
            <a:ahLst/>
            <a:cxnLst/>
            <a:rect l="l" t="t" r="r" b="b"/>
            <a:pathLst>
              <a:path w="4362220" h="6254078">
                <a:moveTo>
                  <a:pt x="0" y="0"/>
                </a:moveTo>
                <a:lnTo>
                  <a:pt x="4362220" y="0"/>
                </a:lnTo>
                <a:lnTo>
                  <a:pt x="4362220" y="6254078"/>
                </a:lnTo>
                <a:lnTo>
                  <a:pt x="0" y="62540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563446" y="1892823"/>
            <a:ext cx="12390140" cy="3382016"/>
          </a:xfrm>
          <a:prstGeom prst="rect">
            <a:avLst/>
          </a:prstGeom>
        </p:spPr>
        <p:txBody>
          <a:bodyPr lIns="0" tIns="0" rIns="0" bIns="0" rtlCol="0" anchor="t">
            <a:spAutoFit/>
          </a:bodyPr>
          <a:lstStyle/>
          <a:p>
            <a:pPr algn="r">
              <a:lnSpc>
                <a:spcPts val="13999"/>
              </a:lnSpc>
            </a:pPr>
            <a:r>
              <a:rPr lang="en-US" sz="8000" dirty="0">
                <a:solidFill>
                  <a:srgbClr val="000000"/>
                </a:solidFill>
                <a:latin typeface="Fredoka"/>
              </a:rPr>
              <a:t>SENTIMENT ANALYSIS OF TWEETS</a:t>
            </a:r>
          </a:p>
        </p:txBody>
      </p:sp>
      <p:sp>
        <p:nvSpPr>
          <p:cNvPr id="10" name="TextBox 9">
            <a:extLst>
              <a:ext uri="{FF2B5EF4-FFF2-40B4-BE49-F238E27FC236}">
                <a16:creationId xmlns:a16="http://schemas.microsoft.com/office/drawing/2014/main" id="{4AEFC033-41FC-2900-89DB-B513B7782515}"/>
              </a:ext>
            </a:extLst>
          </p:cNvPr>
          <p:cNvSpPr txBox="1"/>
          <p:nvPr/>
        </p:nvSpPr>
        <p:spPr>
          <a:xfrm>
            <a:off x="10202745" y="7886700"/>
            <a:ext cx="6553200" cy="707886"/>
          </a:xfrm>
          <a:prstGeom prst="rect">
            <a:avLst/>
          </a:prstGeom>
          <a:noFill/>
        </p:spPr>
        <p:txBody>
          <a:bodyPr wrap="square" rtlCol="0">
            <a:spAutoFit/>
          </a:bodyPr>
          <a:lstStyle/>
          <a:p>
            <a:pPr algn="r"/>
            <a:r>
              <a:rPr lang="en-US" sz="2000" b="1" dirty="0">
                <a:latin typeface="Times New Roman" panose="02020603050405020304" pitchFamily="18" charset="0"/>
                <a:cs typeface="Times New Roman" panose="02020603050405020304" pitchFamily="18" charset="0"/>
              </a:rPr>
              <a:t>By Group 14 </a:t>
            </a:r>
          </a:p>
          <a:p>
            <a:pPr algn="r"/>
            <a:r>
              <a:rPr lang="en-US" sz="2000" b="1" dirty="0">
                <a:latin typeface="Times New Roman" panose="02020603050405020304" pitchFamily="18" charset="0"/>
                <a:cs typeface="Times New Roman" panose="02020603050405020304" pitchFamily="18" charset="0"/>
              </a:rPr>
              <a:t>Priyanshu Garg (220649), Jatin Singh (220347)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241054" y="193318"/>
            <a:ext cx="13594732" cy="9876496"/>
            <a:chOff x="0" y="0"/>
            <a:chExt cx="4418292" cy="3209864"/>
          </a:xfrm>
        </p:grpSpPr>
        <p:sp>
          <p:nvSpPr>
            <p:cNvPr id="6" name="Freeform 6"/>
            <p:cNvSpPr/>
            <p:nvPr/>
          </p:nvSpPr>
          <p:spPr>
            <a:xfrm>
              <a:off x="0" y="0"/>
              <a:ext cx="4418292" cy="3209864"/>
            </a:xfrm>
            <a:custGeom>
              <a:avLst/>
              <a:gdLst/>
              <a:ahLst/>
              <a:cxnLst/>
              <a:rect l="l" t="t" r="r" b="b"/>
              <a:pathLst>
                <a:path w="4418292" h="3209864">
                  <a:moveTo>
                    <a:pt x="28474" y="0"/>
                  </a:moveTo>
                  <a:lnTo>
                    <a:pt x="4389818" y="0"/>
                  </a:lnTo>
                  <a:cubicBezTo>
                    <a:pt x="4405543" y="0"/>
                    <a:pt x="4418292" y="12748"/>
                    <a:pt x="4418292" y="28474"/>
                  </a:cubicBezTo>
                  <a:lnTo>
                    <a:pt x="4418292" y="3181390"/>
                  </a:lnTo>
                  <a:cubicBezTo>
                    <a:pt x="4418292" y="3197116"/>
                    <a:pt x="4405543" y="3209864"/>
                    <a:pt x="4389818" y="3209864"/>
                  </a:cubicBezTo>
                  <a:lnTo>
                    <a:pt x="28474" y="3209864"/>
                  </a:lnTo>
                  <a:cubicBezTo>
                    <a:pt x="12748" y="3209864"/>
                    <a:pt x="0" y="3197116"/>
                    <a:pt x="0" y="3181390"/>
                  </a:cubicBezTo>
                  <a:lnTo>
                    <a:pt x="0" y="28474"/>
                  </a:lnTo>
                  <a:cubicBezTo>
                    <a:pt x="0" y="12748"/>
                    <a:pt x="12748" y="0"/>
                    <a:pt x="28474"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4418292" cy="325748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35786" y="3188896"/>
            <a:ext cx="5694673" cy="7407705"/>
          </a:xfrm>
          <a:custGeom>
            <a:avLst/>
            <a:gdLst/>
            <a:ahLst/>
            <a:cxnLst/>
            <a:rect l="l" t="t" r="r" b="b"/>
            <a:pathLst>
              <a:path w="5694673" h="7407705">
                <a:moveTo>
                  <a:pt x="0" y="0"/>
                </a:moveTo>
                <a:lnTo>
                  <a:pt x="5694673" y="0"/>
                </a:lnTo>
                <a:lnTo>
                  <a:pt x="5694673" y="7407705"/>
                </a:lnTo>
                <a:lnTo>
                  <a:pt x="0" y="7407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780934" y="599783"/>
            <a:ext cx="10514971" cy="946149"/>
          </a:xfrm>
          <a:prstGeom prst="rect">
            <a:avLst/>
          </a:prstGeom>
        </p:spPr>
        <p:txBody>
          <a:bodyPr lIns="0" tIns="0" rIns="0" bIns="0" rtlCol="0" anchor="t">
            <a:spAutoFit/>
          </a:bodyPr>
          <a:lstStyle/>
          <a:p>
            <a:pPr algn="ctr">
              <a:lnSpc>
                <a:spcPts val="7700"/>
              </a:lnSpc>
            </a:pPr>
            <a:r>
              <a:rPr lang="en-US" sz="5500" dirty="0">
                <a:solidFill>
                  <a:srgbClr val="000000"/>
                </a:solidFill>
                <a:latin typeface="Fredoka"/>
              </a:rPr>
              <a:t>SENTIMENTS AND ANALYTICS </a:t>
            </a:r>
          </a:p>
        </p:txBody>
      </p:sp>
      <p:sp>
        <p:nvSpPr>
          <p:cNvPr id="10" name="TextBox 10"/>
          <p:cNvSpPr txBox="1"/>
          <p:nvPr/>
        </p:nvSpPr>
        <p:spPr>
          <a:xfrm>
            <a:off x="457630" y="1849679"/>
            <a:ext cx="13161577" cy="8220135"/>
          </a:xfrm>
          <a:prstGeom prst="rect">
            <a:avLst/>
          </a:prstGeom>
        </p:spPr>
        <p:txBody>
          <a:bodyPr lIns="0" tIns="0" rIns="0" bIns="0" rtlCol="0" anchor="t">
            <a:spAutoFit/>
          </a:bodyPr>
          <a:lstStyle/>
          <a:p>
            <a:pPr algn="just">
              <a:lnSpc>
                <a:spcPts val="4608"/>
              </a:lnSpc>
            </a:pPr>
            <a:r>
              <a:rPr lang="en-US" sz="3291" dirty="0">
                <a:solidFill>
                  <a:srgbClr val="000000"/>
                </a:solidFill>
                <a:latin typeface="Canva Sans Bold"/>
              </a:rPr>
              <a:t>Sentiment Detection:</a:t>
            </a:r>
            <a:r>
              <a:rPr lang="en-US" sz="3291" dirty="0">
                <a:solidFill>
                  <a:srgbClr val="000000"/>
                </a:solidFill>
                <a:latin typeface="Canva Sans"/>
              </a:rPr>
              <a:t> To analyze the sentiment of the collected tweets, we employed natural language processing (NLP) techniques. This involved categorizing tweets into positive, negative, or neutral sentiments based on their content. The sentiment analysis was conducted using pre-trained models or algorithms tailored to understand the nuances of social media language.</a:t>
            </a:r>
          </a:p>
          <a:p>
            <a:pPr algn="just">
              <a:lnSpc>
                <a:spcPts val="4608"/>
              </a:lnSpc>
            </a:pPr>
            <a:r>
              <a:rPr lang="en-US" sz="3291" dirty="0">
                <a:solidFill>
                  <a:srgbClr val="000000"/>
                </a:solidFill>
                <a:latin typeface="Canva Sans Bold"/>
              </a:rPr>
              <a:t>Analytical Approach</a:t>
            </a:r>
            <a:r>
              <a:rPr lang="en-US" sz="3291" dirty="0">
                <a:solidFill>
                  <a:srgbClr val="000000"/>
                </a:solidFill>
                <a:latin typeface="Canva Sans"/>
              </a:rPr>
              <a:t>: The sentiment scores provided a quantitative measure of public perception towards the circular economy. By aggregating these scores, we were able to identify overall sentiment trends, fluctuations in public opinion over time, and the impact of specific events or announcements on public sentiment.</a:t>
            </a:r>
          </a:p>
          <a:p>
            <a:pPr algn="ctr">
              <a:lnSpc>
                <a:spcPts val="4608"/>
              </a:lnSpc>
            </a:pPr>
            <a:endParaRPr lang="en-US" sz="3291" dirty="0">
              <a:solidFill>
                <a:srgbClr val="000000"/>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144541" y="119917"/>
            <a:ext cx="17998918" cy="10047165"/>
          </a:xfrm>
          <a:custGeom>
            <a:avLst/>
            <a:gdLst/>
            <a:ahLst/>
            <a:cxnLst/>
            <a:rect l="l" t="t" r="r" b="b"/>
            <a:pathLst>
              <a:path w="17998918" h="10047165">
                <a:moveTo>
                  <a:pt x="0" y="0"/>
                </a:moveTo>
                <a:lnTo>
                  <a:pt x="17998918" y="0"/>
                </a:lnTo>
                <a:lnTo>
                  <a:pt x="17998918" y="10047166"/>
                </a:lnTo>
                <a:lnTo>
                  <a:pt x="0" y="10047166"/>
                </a:lnTo>
                <a:lnTo>
                  <a:pt x="0" y="0"/>
                </a:lnTo>
                <a:close/>
              </a:path>
            </a:pathLst>
          </a:custGeom>
          <a:blipFill>
            <a:blip r:embed="rId2"/>
            <a:stretch>
              <a:fillRect l="-8843" t="-1729" r="-8843"/>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313822" y="575671"/>
            <a:ext cx="17511915" cy="9457282"/>
          </a:xfrm>
          <a:custGeom>
            <a:avLst/>
            <a:gdLst/>
            <a:ahLst/>
            <a:cxnLst/>
            <a:rect l="l" t="t" r="r" b="b"/>
            <a:pathLst>
              <a:path w="17511915" h="9457282">
                <a:moveTo>
                  <a:pt x="0" y="0"/>
                </a:moveTo>
                <a:lnTo>
                  <a:pt x="17511914" y="0"/>
                </a:lnTo>
                <a:lnTo>
                  <a:pt x="17511914" y="9457282"/>
                </a:lnTo>
                <a:lnTo>
                  <a:pt x="0" y="9457282"/>
                </a:lnTo>
                <a:lnTo>
                  <a:pt x="0" y="0"/>
                </a:lnTo>
                <a:close/>
              </a:path>
            </a:pathLst>
          </a:custGeom>
          <a:blipFill>
            <a:blip r:embed="rId2"/>
            <a:stretch>
              <a:fillRect l="-6471" t="-1239" r="-6471"/>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325740" y="376130"/>
            <a:ext cx="17636521" cy="9534739"/>
          </a:xfrm>
          <a:custGeom>
            <a:avLst/>
            <a:gdLst/>
            <a:ahLst/>
            <a:cxnLst/>
            <a:rect l="l" t="t" r="r" b="b"/>
            <a:pathLst>
              <a:path w="17636521" h="9534739">
                <a:moveTo>
                  <a:pt x="0" y="0"/>
                </a:moveTo>
                <a:lnTo>
                  <a:pt x="17636520" y="0"/>
                </a:lnTo>
                <a:lnTo>
                  <a:pt x="17636520" y="9534740"/>
                </a:lnTo>
                <a:lnTo>
                  <a:pt x="0" y="9534740"/>
                </a:lnTo>
                <a:lnTo>
                  <a:pt x="0" y="0"/>
                </a:lnTo>
                <a:close/>
              </a:path>
            </a:pathLst>
          </a:custGeom>
          <a:blipFill>
            <a:blip r:embed="rId2"/>
            <a:stretch>
              <a:fillRect t="-4762" r="-996" b="-137"/>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385453" y="212271"/>
            <a:ext cx="13337583" cy="9862457"/>
            <a:chOff x="0" y="0"/>
            <a:chExt cx="4334718" cy="3205301"/>
          </a:xfrm>
        </p:grpSpPr>
        <p:sp>
          <p:nvSpPr>
            <p:cNvPr id="6" name="Freeform 6"/>
            <p:cNvSpPr/>
            <p:nvPr/>
          </p:nvSpPr>
          <p:spPr>
            <a:xfrm>
              <a:off x="0" y="0"/>
              <a:ext cx="4334718" cy="3205301"/>
            </a:xfrm>
            <a:custGeom>
              <a:avLst/>
              <a:gdLst/>
              <a:ahLst/>
              <a:cxnLst/>
              <a:rect l="l" t="t" r="r" b="b"/>
              <a:pathLst>
                <a:path w="4334718" h="3205301">
                  <a:moveTo>
                    <a:pt x="29023" y="0"/>
                  </a:moveTo>
                  <a:lnTo>
                    <a:pt x="4305695" y="0"/>
                  </a:lnTo>
                  <a:cubicBezTo>
                    <a:pt x="4321724" y="0"/>
                    <a:pt x="4334718" y="12994"/>
                    <a:pt x="4334718" y="29023"/>
                  </a:cubicBezTo>
                  <a:lnTo>
                    <a:pt x="4334718" y="3176278"/>
                  </a:lnTo>
                  <a:cubicBezTo>
                    <a:pt x="4334718" y="3192307"/>
                    <a:pt x="4321724" y="3205301"/>
                    <a:pt x="4305695" y="3205301"/>
                  </a:cubicBezTo>
                  <a:lnTo>
                    <a:pt x="29023" y="3205301"/>
                  </a:lnTo>
                  <a:cubicBezTo>
                    <a:pt x="21326" y="3205301"/>
                    <a:pt x="13943" y="3202243"/>
                    <a:pt x="8501" y="3196801"/>
                  </a:cubicBezTo>
                  <a:cubicBezTo>
                    <a:pt x="3058" y="3191358"/>
                    <a:pt x="0" y="3183976"/>
                    <a:pt x="0" y="3176278"/>
                  </a:cubicBezTo>
                  <a:lnTo>
                    <a:pt x="0" y="29023"/>
                  </a:lnTo>
                  <a:cubicBezTo>
                    <a:pt x="0" y="12994"/>
                    <a:pt x="12994" y="0"/>
                    <a:pt x="29023"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4334718" cy="3252926"/>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136184" y="3230030"/>
            <a:ext cx="11215051" cy="4551187"/>
          </a:xfrm>
          <a:prstGeom prst="rect">
            <a:avLst/>
          </a:prstGeom>
        </p:spPr>
        <p:txBody>
          <a:bodyPr lIns="0" tIns="0" rIns="0" bIns="0" rtlCol="0" anchor="t">
            <a:spAutoFit/>
          </a:bodyPr>
          <a:lstStyle/>
          <a:p>
            <a:pPr marL="793167" lvl="1" indent="-396584" algn="l">
              <a:lnSpc>
                <a:spcPts val="5143"/>
              </a:lnSpc>
              <a:buFont typeface="Arial"/>
              <a:buChar char="•"/>
            </a:pPr>
            <a:r>
              <a:rPr lang="en-US" sz="3673" dirty="0">
                <a:solidFill>
                  <a:srgbClr val="000000"/>
                </a:solidFill>
                <a:latin typeface="Raleway"/>
              </a:rPr>
              <a:t>Now all the data that is 5000 tweets divided into fours parts so we can analysis them </a:t>
            </a:r>
          </a:p>
          <a:p>
            <a:pPr marL="793167" lvl="1" indent="-396584" algn="l">
              <a:lnSpc>
                <a:spcPts val="5143"/>
              </a:lnSpc>
              <a:buFont typeface="Arial"/>
              <a:buChar char="•"/>
            </a:pPr>
            <a:r>
              <a:rPr lang="en-US" sz="3673" dirty="0">
                <a:solidFill>
                  <a:srgbClr val="000000"/>
                </a:solidFill>
                <a:latin typeface="Raleway"/>
              </a:rPr>
              <a:t>These tweets are divided into 4 parts that is -</a:t>
            </a:r>
          </a:p>
          <a:p>
            <a:pPr marL="793167" lvl="1" indent="-396584" algn="l">
              <a:lnSpc>
                <a:spcPts val="5143"/>
              </a:lnSpc>
              <a:buAutoNum type="arabicPeriod"/>
            </a:pPr>
            <a:r>
              <a:rPr lang="en-US" sz="3673" dirty="0">
                <a:solidFill>
                  <a:srgbClr val="000000"/>
                </a:solidFill>
                <a:latin typeface="Raleway"/>
              </a:rPr>
              <a:t> Zone of Fading out </a:t>
            </a:r>
          </a:p>
          <a:p>
            <a:pPr marL="793167" lvl="1" indent="-396584" algn="l">
              <a:lnSpc>
                <a:spcPts val="5143"/>
              </a:lnSpc>
              <a:buAutoNum type="arabicPeriod"/>
            </a:pPr>
            <a:r>
              <a:rPr lang="en-US" sz="3673" dirty="0">
                <a:solidFill>
                  <a:srgbClr val="000000"/>
                </a:solidFill>
                <a:latin typeface="Raleway"/>
              </a:rPr>
              <a:t>Zone of  Growth</a:t>
            </a:r>
          </a:p>
          <a:p>
            <a:pPr marL="793167" lvl="1" indent="-396584" algn="l">
              <a:lnSpc>
                <a:spcPts val="5143"/>
              </a:lnSpc>
              <a:buAutoNum type="arabicPeriod"/>
            </a:pPr>
            <a:r>
              <a:rPr lang="en-US" sz="3673" dirty="0">
                <a:solidFill>
                  <a:srgbClr val="000000"/>
                </a:solidFill>
                <a:latin typeface="Raleway"/>
              </a:rPr>
              <a:t>Zone of Excellence </a:t>
            </a:r>
          </a:p>
          <a:p>
            <a:pPr marL="793167" lvl="1" indent="-396584" algn="l">
              <a:lnSpc>
                <a:spcPts val="5143"/>
              </a:lnSpc>
              <a:buAutoNum type="arabicPeriod"/>
            </a:pPr>
            <a:r>
              <a:rPr lang="en-US" sz="3673" dirty="0">
                <a:solidFill>
                  <a:srgbClr val="000000"/>
                </a:solidFill>
                <a:latin typeface="Raleway"/>
              </a:rPr>
              <a:t>Zone of Viral Trends </a:t>
            </a:r>
          </a:p>
        </p:txBody>
      </p:sp>
      <p:sp>
        <p:nvSpPr>
          <p:cNvPr id="9" name="Freeform 9"/>
          <p:cNvSpPr/>
          <p:nvPr/>
        </p:nvSpPr>
        <p:spPr>
          <a:xfrm>
            <a:off x="11969900" y="5143629"/>
            <a:ext cx="6966933" cy="7028432"/>
          </a:xfrm>
          <a:custGeom>
            <a:avLst/>
            <a:gdLst/>
            <a:ahLst/>
            <a:cxnLst/>
            <a:rect l="l" t="t" r="r" b="b"/>
            <a:pathLst>
              <a:path w="6966933" h="7028432">
                <a:moveTo>
                  <a:pt x="0" y="0"/>
                </a:moveTo>
                <a:lnTo>
                  <a:pt x="6966933" y="0"/>
                </a:lnTo>
                <a:lnTo>
                  <a:pt x="6966933" y="7028432"/>
                </a:lnTo>
                <a:lnTo>
                  <a:pt x="0" y="7028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980075" y="1327171"/>
            <a:ext cx="10989825" cy="1285875"/>
          </a:xfrm>
          <a:prstGeom prst="rect">
            <a:avLst/>
          </a:prstGeom>
        </p:spPr>
        <p:txBody>
          <a:bodyPr lIns="0" tIns="0" rIns="0" bIns="0" rtlCol="0" anchor="t">
            <a:spAutoFit/>
          </a:bodyPr>
          <a:lstStyle/>
          <a:p>
            <a:pPr algn="ctr">
              <a:lnSpc>
                <a:spcPts val="10500"/>
              </a:lnSpc>
            </a:pPr>
            <a:r>
              <a:rPr lang="en-US" sz="7500" dirty="0">
                <a:solidFill>
                  <a:srgbClr val="000000"/>
                </a:solidFill>
                <a:latin typeface="Fredoka"/>
              </a:rPr>
              <a:t>FILTERING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2307084" y="1641846"/>
            <a:ext cx="13673831" cy="7305575"/>
          </a:xfrm>
          <a:custGeom>
            <a:avLst/>
            <a:gdLst/>
            <a:ahLst/>
            <a:cxnLst/>
            <a:rect l="l" t="t" r="r" b="b"/>
            <a:pathLst>
              <a:path w="13673831" h="7305575">
                <a:moveTo>
                  <a:pt x="0" y="0"/>
                </a:moveTo>
                <a:lnTo>
                  <a:pt x="13673832" y="0"/>
                </a:lnTo>
                <a:lnTo>
                  <a:pt x="13673832" y="7305575"/>
                </a:lnTo>
                <a:lnTo>
                  <a:pt x="0" y="7305575"/>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2076388" y="1460465"/>
            <a:ext cx="13795656" cy="7366070"/>
          </a:xfrm>
          <a:custGeom>
            <a:avLst/>
            <a:gdLst/>
            <a:ahLst/>
            <a:cxnLst/>
            <a:rect l="l" t="t" r="r" b="b"/>
            <a:pathLst>
              <a:path w="13795656" h="7366070">
                <a:moveTo>
                  <a:pt x="0" y="0"/>
                </a:moveTo>
                <a:lnTo>
                  <a:pt x="13795656" y="0"/>
                </a:lnTo>
                <a:lnTo>
                  <a:pt x="13795656" y="7366070"/>
                </a:lnTo>
                <a:lnTo>
                  <a:pt x="0" y="7366070"/>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2475416" y="1613480"/>
            <a:ext cx="13501327" cy="7332028"/>
          </a:xfrm>
          <a:custGeom>
            <a:avLst/>
            <a:gdLst/>
            <a:ahLst/>
            <a:cxnLst/>
            <a:rect l="l" t="t" r="r" b="b"/>
            <a:pathLst>
              <a:path w="13501327" h="7332028">
                <a:moveTo>
                  <a:pt x="0" y="0"/>
                </a:moveTo>
                <a:lnTo>
                  <a:pt x="13501327" y="0"/>
                </a:lnTo>
                <a:lnTo>
                  <a:pt x="13501327" y="7332028"/>
                </a:lnTo>
                <a:lnTo>
                  <a:pt x="0" y="7332028"/>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2021991" y="1796932"/>
            <a:ext cx="13809099" cy="7461368"/>
          </a:xfrm>
          <a:custGeom>
            <a:avLst/>
            <a:gdLst/>
            <a:ahLst/>
            <a:cxnLst/>
            <a:rect l="l" t="t" r="r" b="b"/>
            <a:pathLst>
              <a:path w="13809099" h="7461368">
                <a:moveTo>
                  <a:pt x="0" y="0"/>
                </a:moveTo>
                <a:lnTo>
                  <a:pt x="13809099" y="0"/>
                </a:lnTo>
                <a:lnTo>
                  <a:pt x="13809099" y="7461368"/>
                </a:lnTo>
                <a:lnTo>
                  <a:pt x="0" y="7461368"/>
                </a:lnTo>
                <a:lnTo>
                  <a:pt x="0" y="0"/>
                </a:lnTo>
                <a:close/>
              </a:path>
            </a:pathLst>
          </a:custGeom>
          <a:blipFill>
            <a:blip r:embed="rId2"/>
            <a:stretch>
              <a:fillRect/>
            </a:stretch>
          </a:blipFill>
        </p:spPr>
      </p:sp>
      <p:sp>
        <p:nvSpPr>
          <p:cNvPr id="3" name="TextBox 3"/>
          <p:cNvSpPr txBox="1"/>
          <p:nvPr/>
        </p:nvSpPr>
        <p:spPr>
          <a:xfrm>
            <a:off x="4591653" y="419100"/>
            <a:ext cx="8669774"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Word Cloud for each group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3370647" y="1028700"/>
            <a:ext cx="11546706" cy="8229600"/>
            <a:chOff x="0" y="0"/>
            <a:chExt cx="3752683" cy="2674622"/>
          </a:xfrm>
        </p:grpSpPr>
        <p:sp>
          <p:nvSpPr>
            <p:cNvPr id="6" name="Freeform 6"/>
            <p:cNvSpPr/>
            <p:nvPr/>
          </p:nvSpPr>
          <p:spPr>
            <a:xfrm>
              <a:off x="0" y="0"/>
              <a:ext cx="3752683" cy="2674622"/>
            </a:xfrm>
            <a:custGeom>
              <a:avLst/>
              <a:gdLst/>
              <a:ahLst/>
              <a:cxnLst/>
              <a:rect l="l" t="t" r="r" b="b"/>
              <a:pathLst>
                <a:path w="3752683" h="2674622">
                  <a:moveTo>
                    <a:pt x="33524" y="0"/>
                  </a:moveTo>
                  <a:lnTo>
                    <a:pt x="3719158" y="0"/>
                  </a:lnTo>
                  <a:cubicBezTo>
                    <a:pt x="3728050" y="0"/>
                    <a:pt x="3736577" y="3532"/>
                    <a:pt x="3742863" y="9819"/>
                  </a:cubicBezTo>
                  <a:cubicBezTo>
                    <a:pt x="3749151" y="16106"/>
                    <a:pt x="3752683" y="24633"/>
                    <a:pt x="3752683" y="33524"/>
                  </a:cubicBezTo>
                  <a:lnTo>
                    <a:pt x="3752683" y="2641098"/>
                  </a:lnTo>
                  <a:cubicBezTo>
                    <a:pt x="3752683" y="2659613"/>
                    <a:pt x="3737673" y="2674622"/>
                    <a:pt x="3719158" y="2674622"/>
                  </a:cubicBezTo>
                  <a:lnTo>
                    <a:pt x="33524" y="2674622"/>
                  </a:lnTo>
                  <a:cubicBezTo>
                    <a:pt x="15009" y="2674622"/>
                    <a:pt x="0" y="2659613"/>
                    <a:pt x="0" y="2641098"/>
                  </a:cubicBezTo>
                  <a:lnTo>
                    <a:pt x="0" y="33524"/>
                  </a:lnTo>
                  <a:cubicBezTo>
                    <a:pt x="0" y="24633"/>
                    <a:pt x="3532" y="16106"/>
                    <a:pt x="9819" y="9819"/>
                  </a:cubicBezTo>
                  <a:cubicBezTo>
                    <a:pt x="16106" y="3532"/>
                    <a:pt x="24633" y="0"/>
                    <a:pt x="33524"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3752683" cy="27222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139258" y="3300386"/>
            <a:ext cx="10009483" cy="4461510"/>
          </a:xfrm>
          <a:prstGeom prst="rect">
            <a:avLst/>
          </a:prstGeom>
        </p:spPr>
        <p:txBody>
          <a:bodyPr lIns="0" tIns="0" rIns="0" bIns="0" rtlCol="0" anchor="t">
            <a:spAutoFit/>
          </a:bodyPr>
          <a:lstStyle/>
          <a:p>
            <a:pPr algn="l">
              <a:lnSpc>
                <a:spcPts val="5039"/>
              </a:lnSpc>
            </a:pPr>
            <a:r>
              <a:rPr lang="en-US" sz="3599">
                <a:solidFill>
                  <a:srgbClr val="000000"/>
                </a:solidFill>
                <a:latin typeface="Raleway"/>
              </a:rPr>
              <a:t>After filtering data into 4 parts than we have created their separate word cloud and graph for the comparison which let us know about the which type of tweets or data is in trend and the graph tell us that how many positive and negative reviews or tweets are there in each group </a:t>
            </a:r>
          </a:p>
        </p:txBody>
      </p:sp>
      <p:sp>
        <p:nvSpPr>
          <p:cNvPr id="9" name="Freeform 9"/>
          <p:cNvSpPr/>
          <p:nvPr/>
        </p:nvSpPr>
        <p:spPr>
          <a:xfrm rot="-10800000">
            <a:off x="191542" y="114300"/>
            <a:ext cx="3776266" cy="6005990"/>
          </a:xfrm>
          <a:custGeom>
            <a:avLst/>
            <a:gdLst/>
            <a:ahLst/>
            <a:cxnLst/>
            <a:rect l="l" t="t" r="r" b="b"/>
            <a:pathLst>
              <a:path w="3776266" h="6005990">
                <a:moveTo>
                  <a:pt x="0" y="0"/>
                </a:moveTo>
                <a:lnTo>
                  <a:pt x="3776266" y="0"/>
                </a:lnTo>
                <a:lnTo>
                  <a:pt x="3776266" y="6005990"/>
                </a:lnTo>
                <a:lnTo>
                  <a:pt x="0" y="6005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4320192" y="4101057"/>
            <a:ext cx="3776266" cy="6005990"/>
          </a:xfrm>
          <a:custGeom>
            <a:avLst/>
            <a:gdLst/>
            <a:ahLst/>
            <a:cxnLst/>
            <a:rect l="l" t="t" r="r" b="b"/>
            <a:pathLst>
              <a:path w="3776266" h="6005990">
                <a:moveTo>
                  <a:pt x="0" y="0"/>
                </a:moveTo>
                <a:lnTo>
                  <a:pt x="3776266" y="0"/>
                </a:lnTo>
                <a:lnTo>
                  <a:pt x="3776266" y="6005991"/>
                </a:lnTo>
                <a:lnTo>
                  <a:pt x="0" y="60059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3649088" y="1418500"/>
            <a:ext cx="10989825" cy="1207959"/>
          </a:xfrm>
          <a:prstGeom prst="rect">
            <a:avLst/>
          </a:prstGeom>
        </p:spPr>
        <p:txBody>
          <a:bodyPr lIns="0" tIns="0" rIns="0" bIns="0" rtlCol="0" anchor="t">
            <a:spAutoFit/>
          </a:bodyPr>
          <a:lstStyle/>
          <a:p>
            <a:pPr algn="ctr">
              <a:lnSpc>
                <a:spcPts val="10500"/>
              </a:lnSpc>
            </a:pPr>
            <a:r>
              <a:rPr lang="en-US" sz="6000" dirty="0">
                <a:solidFill>
                  <a:srgbClr val="000000"/>
                </a:solidFill>
                <a:latin typeface="Fredoka"/>
              </a:rPr>
              <a:t>ANALYZING WITH GRAPHS</a:t>
            </a:r>
          </a:p>
        </p:txBody>
      </p:sp>
    </p:spTree>
    <p:extLst>
      <p:ext uri="{BB962C8B-B14F-4D97-AF65-F5344CB8AC3E}">
        <p14:creationId xmlns:p14="http://schemas.microsoft.com/office/powerpoint/2010/main" val="3709153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0282" y="-309601"/>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1028700" y="1028700"/>
            <a:ext cx="16560554" cy="8683093"/>
            <a:chOff x="0" y="0"/>
            <a:chExt cx="5382185" cy="2822008"/>
          </a:xfrm>
        </p:grpSpPr>
        <p:sp>
          <p:nvSpPr>
            <p:cNvPr id="6" name="Freeform 6"/>
            <p:cNvSpPr/>
            <p:nvPr/>
          </p:nvSpPr>
          <p:spPr>
            <a:xfrm>
              <a:off x="0" y="0"/>
              <a:ext cx="5382185" cy="2822008"/>
            </a:xfrm>
            <a:custGeom>
              <a:avLst/>
              <a:gdLst/>
              <a:ahLst/>
              <a:cxnLst/>
              <a:rect l="l" t="t" r="r" b="b"/>
              <a:pathLst>
                <a:path w="5382185" h="2822008">
                  <a:moveTo>
                    <a:pt x="23375" y="0"/>
                  </a:moveTo>
                  <a:lnTo>
                    <a:pt x="5358810" y="0"/>
                  </a:lnTo>
                  <a:cubicBezTo>
                    <a:pt x="5371719" y="0"/>
                    <a:pt x="5382185" y="10465"/>
                    <a:pt x="5382185" y="23375"/>
                  </a:cubicBezTo>
                  <a:lnTo>
                    <a:pt x="5382185" y="2798633"/>
                  </a:lnTo>
                  <a:cubicBezTo>
                    <a:pt x="5382185" y="2804832"/>
                    <a:pt x="5379722" y="2810778"/>
                    <a:pt x="5375339" y="2815161"/>
                  </a:cubicBezTo>
                  <a:cubicBezTo>
                    <a:pt x="5370955" y="2819545"/>
                    <a:pt x="5365009" y="2822008"/>
                    <a:pt x="5358810" y="2822008"/>
                  </a:cubicBezTo>
                  <a:lnTo>
                    <a:pt x="23375" y="2822008"/>
                  </a:lnTo>
                  <a:cubicBezTo>
                    <a:pt x="17175" y="2822008"/>
                    <a:pt x="11230" y="2819545"/>
                    <a:pt x="6846" y="2815161"/>
                  </a:cubicBezTo>
                  <a:cubicBezTo>
                    <a:pt x="2463" y="2810778"/>
                    <a:pt x="0" y="2804832"/>
                    <a:pt x="0" y="2798633"/>
                  </a:cubicBezTo>
                  <a:lnTo>
                    <a:pt x="0" y="23375"/>
                  </a:lnTo>
                  <a:cubicBezTo>
                    <a:pt x="0" y="17175"/>
                    <a:pt x="2463" y="11230"/>
                    <a:pt x="6846" y="6846"/>
                  </a:cubicBezTo>
                  <a:cubicBezTo>
                    <a:pt x="11230" y="2463"/>
                    <a:pt x="17175" y="0"/>
                    <a:pt x="23375"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5382185" cy="286963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532595" y="2017201"/>
            <a:ext cx="10487039" cy="1235018"/>
          </a:xfrm>
          <a:prstGeom prst="rect">
            <a:avLst/>
          </a:prstGeom>
        </p:spPr>
        <p:txBody>
          <a:bodyPr lIns="0" tIns="0" rIns="0" bIns="0" rtlCol="0" anchor="t">
            <a:spAutoFit/>
          </a:bodyPr>
          <a:lstStyle/>
          <a:p>
            <a:pPr lvl="2" algn="ctr">
              <a:lnSpc>
                <a:spcPts val="10500"/>
              </a:lnSpc>
            </a:pPr>
            <a:r>
              <a:rPr lang="en-US" sz="7500" dirty="0">
                <a:solidFill>
                  <a:srgbClr val="000000"/>
                </a:solidFill>
                <a:latin typeface="Fredoka"/>
              </a:rPr>
              <a:t>INTRODUCTION</a:t>
            </a:r>
          </a:p>
        </p:txBody>
      </p:sp>
      <p:sp>
        <p:nvSpPr>
          <p:cNvPr id="9" name="TextBox 9"/>
          <p:cNvSpPr txBox="1"/>
          <p:nvPr/>
        </p:nvSpPr>
        <p:spPr>
          <a:xfrm>
            <a:off x="1432225" y="3848100"/>
            <a:ext cx="15753503" cy="3651962"/>
          </a:xfrm>
          <a:prstGeom prst="rect">
            <a:avLst/>
          </a:prstGeom>
        </p:spPr>
        <p:txBody>
          <a:bodyPr wrap="square" lIns="0" tIns="0" rIns="0" bIns="0" rtlCol="0" anchor="t">
            <a:spAutoFit/>
          </a:bodyPr>
          <a:lstStyle/>
          <a:p>
            <a:pPr marL="0" lvl="0" indent="0" algn="just">
              <a:lnSpc>
                <a:spcPts val="4759"/>
              </a:lnSpc>
              <a:spcBef>
                <a:spcPct val="0"/>
              </a:spcBef>
            </a:pPr>
            <a:r>
              <a:rPr lang="en-US" sz="3399" dirty="0">
                <a:solidFill>
                  <a:srgbClr val="000000"/>
                </a:solidFill>
                <a:latin typeface="Canva Sans"/>
              </a:rPr>
              <a:t>A circular economy is an economic model that aims to minimize waste and make the most of resources. In a traditional linear economy, products are manufactured, used, and then discarded as waste. In contrast, a circular economy seeks to design and implement systems where products are used, recycled, and their materials are looped back into the production cycle, thereby reducing the overall impact on the environment.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556" y="1028700"/>
            <a:ext cx="17575407" cy="8872847"/>
          </a:xfrm>
          <a:custGeom>
            <a:avLst/>
            <a:gdLst/>
            <a:ahLst/>
            <a:cxnLst/>
            <a:rect l="l" t="t" r="r" b="b"/>
            <a:pathLst>
              <a:path w="17575407" h="8872847">
                <a:moveTo>
                  <a:pt x="0" y="0"/>
                </a:moveTo>
                <a:lnTo>
                  <a:pt x="17575407" y="0"/>
                </a:lnTo>
                <a:lnTo>
                  <a:pt x="17575407" y="8872847"/>
                </a:lnTo>
                <a:lnTo>
                  <a:pt x="0" y="8872847"/>
                </a:lnTo>
                <a:lnTo>
                  <a:pt x="0" y="0"/>
                </a:lnTo>
                <a:close/>
              </a:path>
            </a:pathLst>
          </a:custGeom>
          <a:blipFill>
            <a:blip r:embed="rId2"/>
            <a:stretch>
              <a:fillRect l="-3279" r="-3279"/>
            </a:stretch>
          </a:blipFill>
        </p:spPr>
      </p:sp>
      <p:sp>
        <p:nvSpPr>
          <p:cNvPr id="3" name="TextBox 3"/>
          <p:cNvSpPr txBox="1"/>
          <p:nvPr/>
        </p:nvSpPr>
        <p:spPr>
          <a:xfrm>
            <a:off x="5943600" y="137551"/>
            <a:ext cx="5990273" cy="861070"/>
          </a:xfrm>
          <a:prstGeom prst="rect">
            <a:avLst/>
          </a:prstGeom>
        </p:spPr>
        <p:txBody>
          <a:bodyPr lIns="0" tIns="0" rIns="0" bIns="0" rtlCol="0" anchor="t">
            <a:spAutoFit/>
          </a:bodyPr>
          <a:lstStyle/>
          <a:p>
            <a:pPr algn="ctr">
              <a:lnSpc>
                <a:spcPts val="7279"/>
              </a:lnSpc>
            </a:pPr>
            <a:r>
              <a:rPr lang="en-US" sz="4800" dirty="0">
                <a:solidFill>
                  <a:srgbClr val="000000"/>
                </a:solidFill>
                <a:latin typeface="Canva Sans Bold"/>
              </a:rPr>
              <a:t>Code for Bar graph</a:t>
            </a:r>
          </a:p>
        </p:txBody>
      </p:sp>
    </p:spTree>
    <p:extLst>
      <p:ext uri="{BB962C8B-B14F-4D97-AF65-F5344CB8AC3E}">
        <p14:creationId xmlns:p14="http://schemas.microsoft.com/office/powerpoint/2010/main" val="2582356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6752" y="811827"/>
            <a:ext cx="14279755" cy="8446473"/>
          </a:xfrm>
          <a:custGeom>
            <a:avLst/>
            <a:gdLst/>
            <a:ahLst/>
            <a:cxnLst/>
            <a:rect l="l" t="t" r="r" b="b"/>
            <a:pathLst>
              <a:path w="14279755" h="8446473">
                <a:moveTo>
                  <a:pt x="0" y="0"/>
                </a:moveTo>
                <a:lnTo>
                  <a:pt x="14279756" y="0"/>
                </a:lnTo>
                <a:lnTo>
                  <a:pt x="14279756" y="8446473"/>
                </a:lnTo>
                <a:lnTo>
                  <a:pt x="0" y="8446473"/>
                </a:lnTo>
                <a:lnTo>
                  <a:pt x="0" y="0"/>
                </a:lnTo>
                <a:close/>
              </a:path>
            </a:pathLst>
          </a:custGeom>
          <a:blipFill>
            <a:blip r:embed="rId2"/>
            <a:stretch>
              <a:fillRect t="-702" b="-702"/>
            </a:stretch>
          </a:blipFill>
        </p:spPr>
      </p:sp>
    </p:spTree>
    <p:extLst>
      <p:ext uri="{BB962C8B-B14F-4D97-AF65-F5344CB8AC3E}">
        <p14:creationId xmlns:p14="http://schemas.microsoft.com/office/powerpoint/2010/main" val="2669925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37275" y="1028700"/>
            <a:ext cx="13613450" cy="8229600"/>
          </a:xfrm>
          <a:custGeom>
            <a:avLst/>
            <a:gdLst/>
            <a:ahLst/>
            <a:cxnLst/>
            <a:rect l="l" t="t" r="r" b="b"/>
            <a:pathLst>
              <a:path w="13613450" h="8229600">
                <a:moveTo>
                  <a:pt x="0" y="0"/>
                </a:moveTo>
                <a:lnTo>
                  <a:pt x="13613450" y="0"/>
                </a:lnTo>
                <a:lnTo>
                  <a:pt x="13613450" y="8229600"/>
                </a:lnTo>
                <a:lnTo>
                  <a:pt x="0" y="8229600"/>
                </a:lnTo>
                <a:lnTo>
                  <a:pt x="0" y="0"/>
                </a:lnTo>
                <a:close/>
              </a:path>
            </a:pathLst>
          </a:custGeom>
          <a:blipFill>
            <a:blip r:embed="rId2"/>
            <a:stretch>
              <a:fillRect/>
            </a:stretch>
          </a:blipFill>
        </p:spPr>
      </p:sp>
    </p:spTree>
    <p:extLst>
      <p:ext uri="{BB962C8B-B14F-4D97-AF65-F5344CB8AC3E}">
        <p14:creationId xmlns:p14="http://schemas.microsoft.com/office/powerpoint/2010/main" val="64792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70942" y="418421"/>
            <a:ext cx="14546116" cy="8839879"/>
          </a:xfrm>
          <a:custGeom>
            <a:avLst/>
            <a:gdLst/>
            <a:ahLst/>
            <a:cxnLst/>
            <a:rect l="l" t="t" r="r" b="b"/>
            <a:pathLst>
              <a:path w="14546116" h="8839879">
                <a:moveTo>
                  <a:pt x="0" y="0"/>
                </a:moveTo>
                <a:lnTo>
                  <a:pt x="14546116" y="0"/>
                </a:lnTo>
                <a:lnTo>
                  <a:pt x="14546116" y="8839879"/>
                </a:lnTo>
                <a:lnTo>
                  <a:pt x="0" y="8839879"/>
                </a:lnTo>
                <a:lnTo>
                  <a:pt x="0" y="0"/>
                </a:lnTo>
                <a:close/>
              </a:path>
            </a:pathLst>
          </a:custGeom>
          <a:blipFill>
            <a:blip r:embed="rId2"/>
            <a:stretch>
              <a:fillRect/>
            </a:stretch>
          </a:blipFill>
        </p:spPr>
      </p:sp>
    </p:spTree>
    <p:extLst>
      <p:ext uri="{BB962C8B-B14F-4D97-AF65-F5344CB8AC3E}">
        <p14:creationId xmlns:p14="http://schemas.microsoft.com/office/powerpoint/2010/main" val="3256446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1700" y="531994"/>
            <a:ext cx="15124600" cy="9223013"/>
          </a:xfrm>
          <a:custGeom>
            <a:avLst/>
            <a:gdLst/>
            <a:ahLst/>
            <a:cxnLst/>
            <a:rect l="l" t="t" r="r" b="b"/>
            <a:pathLst>
              <a:path w="15124600" h="9223013">
                <a:moveTo>
                  <a:pt x="0" y="0"/>
                </a:moveTo>
                <a:lnTo>
                  <a:pt x="15124600" y="0"/>
                </a:lnTo>
                <a:lnTo>
                  <a:pt x="15124600" y="9223012"/>
                </a:lnTo>
                <a:lnTo>
                  <a:pt x="0" y="9223012"/>
                </a:lnTo>
                <a:lnTo>
                  <a:pt x="0" y="0"/>
                </a:lnTo>
                <a:close/>
              </a:path>
            </a:pathLst>
          </a:custGeom>
          <a:blipFill>
            <a:blip r:embed="rId2"/>
            <a:stretch>
              <a:fillRect/>
            </a:stretch>
          </a:blipFill>
        </p:spPr>
      </p:sp>
    </p:spTree>
    <p:extLst>
      <p:ext uri="{BB962C8B-B14F-4D97-AF65-F5344CB8AC3E}">
        <p14:creationId xmlns:p14="http://schemas.microsoft.com/office/powerpoint/2010/main" val="364270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3">
              <a:alphaModFix amt="40000"/>
              <a:extLst>
                <a:ext uri="{96DAC541-7B7A-43D3-8B79-37D633B846F1}">
                  <asvg:svgBlip xmlns:asvg="http://schemas.microsoft.com/office/drawing/2016/SVG/main" r:embed="rId4"/>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3">
              <a:alphaModFix amt="40000"/>
              <a:extLst>
                <a:ext uri="{96DAC541-7B7A-43D3-8B79-37D633B846F1}">
                  <asvg:svgBlip xmlns:asvg="http://schemas.microsoft.com/office/drawing/2016/SVG/main" r:embed="rId4"/>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3">
              <a:alphaModFix amt="40000"/>
              <a:extLst>
                <a:ext uri="{96DAC541-7B7A-43D3-8B79-37D633B846F1}">
                  <asvg:svgBlip xmlns:asvg="http://schemas.microsoft.com/office/drawing/2016/SVG/main" r:embed="rId4"/>
                </a:ext>
              </a:extLst>
            </a:blip>
            <a:stretch>
              <a:fillRect t="-45125" r="-101160"/>
            </a:stretch>
          </a:blipFill>
        </p:spPr>
      </p:sp>
      <p:grpSp>
        <p:nvGrpSpPr>
          <p:cNvPr id="5" name="Group 5"/>
          <p:cNvGrpSpPr/>
          <p:nvPr/>
        </p:nvGrpSpPr>
        <p:grpSpPr>
          <a:xfrm>
            <a:off x="5209807" y="1028700"/>
            <a:ext cx="12049493" cy="8229600"/>
            <a:chOff x="0" y="0"/>
            <a:chExt cx="3916088" cy="2674622"/>
          </a:xfrm>
        </p:grpSpPr>
        <p:sp>
          <p:nvSpPr>
            <p:cNvPr id="6" name="Freeform 6"/>
            <p:cNvSpPr/>
            <p:nvPr/>
          </p:nvSpPr>
          <p:spPr>
            <a:xfrm>
              <a:off x="0" y="0"/>
              <a:ext cx="3916088" cy="2674622"/>
            </a:xfrm>
            <a:custGeom>
              <a:avLst/>
              <a:gdLst/>
              <a:ahLst/>
              <a:cxnLst/>
              <a:rect l="l" t="t" r="r" b="b"/>
              <a:pathLst>
                <a:path w="3916088" h="2674622">
                  <a:moveTo>
                    <a:pt x="32126" y="0"/>
                  </a:moveTo>
                  <a:lnTo>
                    <a:pt x="3883963" y="0"/>
                  </a:lnTo>
                  <a:cubicBezTo>
                    <a:pt x="3901705" y="0"/>
                    <a:pt x="3916088" y="14383"/>
                    <a:pt x="3916088" y="32126"/>
                  </a:cubicBezTo>
                  <a:lnTo>
                    <a:pt x="3916088" y="2642497"/>
                  </a:lnTo>
                  <a:cubicBezTo>
                    <a:pt x="3916088" y="2651017"/>
                    <a:pt x="3912704" y="2659188"/>
                    <a:pt x="3906679" y="2665213"/>
                  </a:cubicBezTo>
                  <a:cubicBezTo>
                    <a:pt x="3900655" y="2671238"/>
                    <a:pt x="3892483" y="2674622"/>
                    <a:pt x="3883963" y="2674622"/>
                  </a:cubicBezTo>
                  <a:lnTo>
                    <a:pt x="32126" y="2674622"/>
                  </a:lnTo>
                  <a:cubicBezTo>
                    <a:pt x="14383" y="2674622"/>
                    <a:pt x="0" y="2660239"/>
                    <a:pt x="0" y="2642497"/>
                  </a:cubicBezTo>
                  <a:lnTo>
                    <a:pt x="0" y="32126"/>
                  </a:lnTo>
                  <a:cubicBezTo>
                    <a:pt x="0" y="23605"/>
                    <a:pt x="3385" y="15434"/>
                    <a:pt x="9409" y="9409"/>
                  </a:cubicBezTo>
                  <a:cubicBezTo>
                    <a:pt x="15434" y="3385"/>
                    <a:pt x="23605" y="0"/>
                    <a:pt x="32126"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3916088" cy="27222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248400" y="3848100"/>
            <a:ext cx="10514971" cy="3533853"/>
          </a:xfrm>
          <a:prstGeom prst="rect">
            <a:avLst/>
          </a:prstGeom>
        </p:spPr>
        <p:txBody>
          <a:bodyPr lIns="0" tIns="0" rIns="0" bIns="0" rtlCol="0" anchor="t">
            <a:spAutoFit/>
          </a:bodyPr>
          <a:lstStyle/>
          <a:p>
            <a:pPr algn="l">
              <a:lnSpc>
                <a:spcPts val="5599"/>
              </a:lnSpc>
            </a:pPr>
            <a:r>
              <a:rPr lang="en-US" sz="3999" dirty="0">
                <a:solidFill>
                  <a:srgbClr val="000000"/>
                </a:solidFill>
                <a:latin typeface="Raleway"/>
              </a:rPr>
              <a:t>We have use regression model in this for </a:t>
            </a:r>
          </a:p>
          <a:p>
            <a:pPr marL="863596" lvl="1" indent="-431798" algn="l">
              <a:lnSpc>
                <a:spcPts val="5599"/>
              </a:lnSpc>
              <a:buFont typeface="Arial"/>
              <a:buChar char="•"/>
            </a:pPr>
            <a:r>
              <a:rPr lang="en-US" sz="3999" dirty="0">
                <a:solidFill>
                  <a:srgbClr val="000000"/>
                </a:solidFill>
                <a:latin typeface="Raleway"/>
              </a:rPr>
              <a:t>Data processing </a:t>
            </a:r>
          </a:p>
          <a:p>
            <a:pPr marL="863596" lvl="1" indent="-431798" algn="l">
              <a:lnSpc>
                <a:spcPts val="5599"/>
              </a:lnSpc>
              <a:buFont typeface="Arial"/>
              <a:buChar char="•"/>
            </a:pPr>
            <a:r>
              <a:rPr lang="en-US" sz="3999" dirty="0">
                <a:solidFill>
                  <a:srgbClr val="000000"/>
                </a:solidFill>
                <a:latin typeface="Raleway"/>
              </a:rPr>
              <a:t>Model Training </a:t>
            </a:r>
          </a:p>
          <a:p>
            <a:pPr marL="863596" lvl="1" indent="-431798" algn="l">
              <a:lnSpc>
                <a:spcPts val="5599"/>
              </a:lnSpc>
              <a:buFont typeface="Arial"/>
              <a:buChar char="•"/>
            </a:pPr>
            <a:r>
              <a:rPr lang="en-US" sz="3999" dirty="0">
                <a:solidFill>
                  <a:srgbClr val="000000"/>
                </a:solidFill>
                <a:latin typeface="Raleway"/>
              </a:rPr>
              <a:t>Model Evaluation </a:t>
            </a:r>
          </a:p>
          <a:p>
            <a:pPr marL="863596" lvl="1" indent="-431798" algn="l">
              <a:lnSpc>
                <a:spcPts val="5599"/>
              </a:lnSpc>
              <a:buFont typeface="Arial"/>
              <a:buChar char="•"/>
            </a:pPr>
            <a:r>
              <a:rPr lang="en-US" sz="3999" dirty="0">
                <a:solidFill>
                  <a:srgbClr val="000000"/>
                </a:solidFill>
                <a:latin typeface="Raleway"/>
              </a:rPr>
              <a:t>For user input Prediction </a:t>
            </a:r>
          </a:p>
        </p:txBody>
      </p:sp>
      <p:sp>
        <p:nvSpPr>
          <p:cNvPr id="9" name="Freeform 9"/>
          <p:cNvSpPr/>
          <p:nvPr/>
        </p:nvSpPr>
        <p:spPr>
          <a:xfrm flipH="1">
            <a:off x="285968" y="4052668"/>
            <a:ext cx="5688399" cy="6968942"/>
          </a:xfrm>
          <a:custGeom>
            <a:avLst/>
            <a:gdLst/>
            <a:ahLst/>
            <a:cxnLst/>
            <a:rect l="l" t="t" r="r" b="b"/>
            <a:pathLst>
              <a:path w="5688399" h="6968942">
                <a:moveTo>
                  <a:pt x="5688399" y="0"/>
                </a:moveTo>
                <a:lnTo>
                  <a:pt x="0" y="0"/>
                </a:lnTo>
                <a:lnTo>
                  <a:pt x="0" y="6968942"/>
                </a:lnTo>
                <a:lnTo>
                  <a:pt x="5688399" y="6968942"/>
                </a:lnTo>
                <a:lnTo>
                  <a:pt x="5688399"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5977067" y="2071171"/>
            <a:ext cx="10514971" cy="1285875"/>
          </a:xfrm>
          <a:prstGeom prst="rect">
            <a:avLst/>
          </a:prstGeom>
        </p:spPr>
        <p:txBody>
          <a:bodyPr lIns="0" tIns="0" rIns="0" bIns="0" rtlCol="0" anchor="t">
            <a:spAutoFit/>
          </a:bodyPr>
          <a:lstStyle/>
          <a:p>
            <a:pPr algn="ctr">
              <a:lnSpc>
                <a:spcPts val="10500"/>
              </a:lnSpc>
            </a:pPr>
            <a:r>
              <a:rPr lang="en-US" sz="7500" dirty="0">
                <a:solidFill>
                  <a:srgbClr val="000000"/>
                </a:solidFill>
                <a:latin typeface="Fredoka"/>
              </a:rPr>
              <a:t>REGRESSION MODEL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381986" y="186096"/>
            <a:ext cx="16877314" cy="10100904"/>
          </a:xfrm>
          <a:custGeom>
            <a:avLst/>
            <a:gdLst/>
            <a:ahLst/>
            <a:cxnLst/>
            <a:rect l="l" t="t" r="r" b="b"/>
            <a:pathLst>
              <a:path w="16877314" h="10100904">
                <a:moveTo>
                  <a:pt x="0" y="0"/>
                </a:moveTo>
                <a:lnTo>
                  <a:pt x="16877314" y="0"/>
                </a:lnTo>
                <a:lnTo>
                  <a:pt x="16877314" y="10100904"/>
                </a:lnTo>
                <a:lnTo>
                  <a:pt x="0" y="10100904"/>
                </a:lnTo>
                <a:lnTo>
                  <a:pt x="0" y="0"/>
                </a:lnTo>
                <a:close/>
              </a:path>
            </a:pathLst>
          </a:custGeom>
          <a:blipFill>
            <a:blip r:embed="rId2"/>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3E580C-B258-B3AA-FB1C-6BF00BDC1842}"/>
              </a:ext>
            </a:extLst>
          </p:cNvPr>
          <p:cNvPicPr>
            <a:picLocks noChangeAspect="1"/>
          </p:cNvPicPr>
          <p:nvPr/>
        </p:nvPicPr>
        <p:blipFill>
          <a:blip r:embed="rId2"/>
          <a:stretch>
            <a:fillRect/>
          </a:stretch>
        </p:blipFill>
        <p:spPr>
          <a:xfrm>
            <a:off x="228600" y="266700"/>
            <a:ext cx="17907000" cy="9906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C05F02-C7BF-2B47-8664-9378AA403145}"/>
              </a:ext>
            </a:extLst>
          </p:cNvPr>
          <p:cNvPicPr>
            <a:picLocks noChangeAspect="1"/>
          </p:cNvPicPr>
          <p:nvPr/>
        </p:nvPicPr>
        <p:blipFill>
          <a:blip r:embed="rId2"/>
          <a:stretch>
            <a:fillRect/>
          </a:stretch>
        </p:blipFill>
        <p:spPr>
          <a:xfrm>
            <a:off x="140035" y="190500"/>
            <a:ext cx="17919368" cy="982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3" name="TextBox 3"/>
          <p:cNvSpPr txBox="1"/>
          <p:nvPr/>
        </p:nvSpPr>
        <p:spPr>
          <a:xfrm>
            <a:off x="5936277" y="419100"/>
            <a:ext cx="6415445" cy="849335"/>
          </a:xfrm>
          <a:prstGeom prst="rect">
            <a:avLst/>
          </a:prstGeom>
        </p:spPr>
        <p:txBody>
          <a:bodyPr lIns="0" tIns="0" rIns="0" bIns="0" rtlCol="0" anchor="t">
            <a:spAutoFit/>
          </a:bodyPr>
          <a:lstStyle/>
          <a:p>
            <a:pPr algn="ctr">
              <a:lnSpc>
                <a:spcPts val="7279"/>
              </a:lnSpc>
              <a:spcBef>
                <a:spcPct val="0"/>
              </a:spcBef>
            </a:pPr>
            <a:r>
              <a:rPr lang="en-US" sz="4800" dirty="0">
                <a:solidFill>
                  <a:srgbClr val="000000"/>
                </a:solidFill>
                <a:latin typeface="Raleway Bold"/>
              </a:rPr>
              <a:t>Positive Word Cloud </a:t>
            </a:r>
          </a:p>
        </p:txBody>
      </p:sp>
      <p:pic>
        <p:nvPicPr>
          <p:cNvPr id="5" name="Picture 4" descr="A close-up of words&#10;&#10;Description automatically generated">
            <a:extLst>
              <a:ext uri="{FF2B5EF4-FFF2-40B4-BE49-F238E27FC236}">
                <a16:creationId xmlns:a16="http://schemas.microsoft.com/office/drawing/2014/main" id="{D80429DB-842A-DC69-DFFD-64EEEBAF1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63207"/>
            <a:ext cx="15533352" cy="83762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1028700" y="1028700"/>
            <a:ext cx="15294034" cy="8229600"/>
            <a:chOff x="0" y="0"/>
            <a:chExt cx="4970565" cy="2674622"/>
          </a:xfrm>
        </p:grpSpPr>
        <p:sp>
          <p:nvSpPr>
            <p:cNvPr id="6" name="Freeform 6"/>
            <p:cNvSpPr/>
            <p:nvPr/>
          </p:nvSpPr>
          <p:spPr>
            <a:xfrm>
              <a:off x="0" y="0"/>
              <a:ext cx="4970565" cy="2674622"/>
            </a:xfrm>
            <a:custGeom>
              <a:avLst/>
              <a:gdLst/>
              <a:ahLst/>
              <a:cxnLst/>
              <a:rect l="l" t="t" r="r" b="b"/>
              <a:pathLst>
                <a:path w="4970565" h="2674622">
                  <a:moveTo>
                    <a:pt x="25310" y="0"/>
                  </a:moveTo>
                  <a:lnTo>
                    <a:pt x="4945255" y="0"/>
                  </a:lnTo>
                  <a:cubicBezTo>
                    <a:pt x="4951968" y="0"/>
                    <a:pt x="4958405" y="2667"/>
                    <a:pt x="4963152" y="7413"/>
                  </a:cubicBezTo>
                  <a:cubicBezTo>
                    <a:pt x="4967899" y="12160"/>
                    <a:pt x="4970565" y="18598"/>
                    <a:pt x="4970565" y="25310"/>
                  </a:cubicBezTo>
                  <a:lnTo>
                    <a:pt x="4970565" y="2649312"/>
                  </a:lnTo>
                  <a:cubicBezTo>
                    <a:pt x="4970565" y="2663291"/>
                    <a:pt x="4959233" y="2674622"/>
                    <a:pt x="4945255" y="2674622"/>
                  </a:cubicBezTo>
                  <a:lnTo>
                    <a:pt x="25310" y="2674622"/>
                  </a:lnTo>
                  <a:cubicBezTo>
                    <a:pt x="11332" y="2674622"/>
                    <a:pt x="0" y="2663291"/>
                    <a:pt x="0" y="2649312"/>
                  </a:cubicBezTo>
                  <a:lnTo>
                    <a:pt x="0" y="25310"/>
                  </a:lnTo>
                  <a:cubicBezTo>
                    <a:pt x="0" y="11332"/>
                    <a:pt x="11332" y="0"/>
                    <a:pt x="25310"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4970565" cy="272224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3866722" y="4431002"/>
            <a:ext cx="4421278" cy="5855998"/>
          </a:xfrm>
          <a:custGeom>
            <a:avLst/>
            <a:gdLst/>
            <a:ahLst/>
            <a:cxnLst/>
            <a:rect l="l" t="t" r="r" b="b"/>
            <a:pathLst>
              <a:path w="4421278" h="5855998">
                <a:moveTo>
                  <a:pt x="4421278" y="0"/>
                </a:moveTo>
                <a:lnTo>
                  <a:pt x="0" y="0"/>
                </a:lnTo>
                <a:lnTo>
                  <a:pt x="0" y="5855998"/>
                </a:lnTo>
                <a:lnTo>
                  <a:pt x="4421278" y="5855998"/>
                </a:lnTo>
                <a:lnTo>
                  <a:pt x="442127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842699" y="2074889"/>
            <a:ext cx="13666036" cy="1111250"/>
          </a:xfrm>
          <a:prstGeom prst="rect">
            <a:avLst/>
          </a:prstGeom>
        </p:spPr>
        <p:txBody>
          <a:bodyPr lIns="0" tIns="0" rIns="0" bIns="0" rtlCol="0" anchor="t">
            <a:spAutoFit/>
          </a:bodyPr>
          <a:lstStyle/>
          <a:p>
            <a:pPr algn="ctr">
              <a:lnSpc>
                <a:spcPts val="9100"/>
              </a:lnSpc>
            </a:pPr>
            <a:r>
              <a:rPr lang="en-US" sz="6500" dirty="0">
                <a:solidFill>
                  <a:srgbClr val="000000"/>
                </a:solidFill>
                <a:latin typeface="Fredoka"/>
              </a:rPr>
              <a:t>ROLE OF SOCIAL MEDIA </a:t>
            </a:r>
          </a:p>
        </p:txBody>
      </p:sp>
      <p:sp>
        <p:nvSpPr>
          <p:cNvPr id="10" name="TextBox 10"/>
          <p:cNvSpPr txBox="1"/>
          <p:nvPr/>
        </p:nvSpPr>
        <p:spPr>
          <a:xfrm>
            <a:off x="1842699" y="3186139"/>
            <a:ext cx="13390519" cy="5498621"/>
          </a:xfrm>
          <a:prstGeom prst="rect">
            <a:avLst/>
          </a:prstGeom>
        </p:spPr>
        <p:txBody>
          <a:bodyPr lIns="0" tIns="0" rIns="0" bIns="0" rtlCol="0" anchor="t">
            <a:spAutoFit/>
          </a:bodyPr>
          <a:lstStyle/>
          <a:p>
            <a:pPr algn="ctr">
              <a:lnSpc>
                <a:spcPts val="4759"/>
              </a:lnSpc>
            </a:pPr>
            <a:endParaRPr dirty="0"/>
          </a:p>
          <a:p>
            <a:pPr algn="just">
              <a:lnSpc>
                <a:spcPts val="4759"/>
              </a:lnSpc>
            </a:pPr>
            <a:r>
              <a:rPr lang="en-US" sz="3399" dirty="0">
                <a:solidFill>
                  <a:srgbClr val="000000"/>
                </a:solidFill>
                <a:latin typeface="Canva Sans"/>
              </a:rPr>
              <a:t>Social media enhances circular economy by raising awareness, fostering communities, and influencing sustainable behaviors. It serves as a platform for businesses to showcase circular initiatives, facilitates collaboration, and empowers consumers to make informed, eco-friendly choices. Through real-time updates and policy advocacy, social media accelerates the transition towards a more sustainable and circular economy.</a:t>
            </a:r>
          </a:p>
          <a:p>
            <a:pPr marL="0" lvl="0" indent="0" algn="ctr">
              <a:lnSpc>
                <a:spcPts val="4759"/>
              </a:lnSpc>
              <a:spcBef>
                <a:spcPct val="0"/>
              </a:spcBef>
            </a:pPr>
            <a:endParaRPr lang="en-US" sz="3399" dirty="0">
              <a:solidFill>
                <a:srgbClr val="000000"/>
              </a:solidFill>
              <a:latin typeface="Canv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3" name="TextBox 3"/>
          <p:cNvSpPr txBox="1"/>
          <p:nvPr/>
        </p:nvSpPr>
        <p:spPr>
          <a:xfrm>
            <a:off x="5737384" y="141605"/>
            <a:ext cx="6813232" cy="861070"/>
          </a:xfrm>
          <a:prstGeom prst="rect">
            <a:avLst/>
          </a:prstGeom>
        </p:spPr>
        <p:txBody>
          <a:bodyPr lIns="0" tIns="0" rIns="0" bIns="0" rtlCol="0" anchor="t">
            <a:spAutoFit/>
          </a:bodyPr>
          <a:lstStyle/>
          <a:p>
            <a:pPr marL="0" lvl="0" indent="0" algn="ctr">
              <a:lnSpc>
                <a:spcPts val="7279"/>
              </a:lnSpc>
              <a:spcBef>
                <a:spcPct val="0"/>
              </a:spcBef>
            </a:pPr>
            <a:r>
              <a:rPr lang="en-US" sz="4800" dirty="0">
                <a:solidFill>
                  <a:srgbClr val="000000"/>
                </a:solidFill>
                <a:latin typeface="Canva Sans Bold"/>
              </a:rPr>
              <a:t>Negative Word Cloud </a:t>
            </a:r>
          </a:p>
        </p:txBody>
      </p:sp>
      <p:pic>
        <p:nvPicPr>
          <p:cNvPr id="7" name="Picture 6" descr="A close-up of words&#10;&#10;Description automatically generated">
            <a:extLst>
              <a:ext uri="{FF2B5EF4-FFF2-40B4-BE49-F238E27FC236}">
                <a16:creationId xmlns:a16="http://schemas.microsoft.com/office/drawing/2014/main" id="{089E5F9E-2E34-108C-80E1-B3577D642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116667"/>
            <a:ext cx="15544800" cy="83823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TextBox 2"/>
          <p:cNvSpPr txBox="1"/>
          <p:nvPr/>
        </p:nvSpPr>
        <p:spPr>
          <a:xfrm>
            <a:off x="5977890" y="571500"/>
            <a:ext cx="6332220" cy="849335"/>
          </a:xfrm>
          <a:prstGeom prst="rect">
            <a:avLst/>
          </a:prstGeom>
        </p:spPr>
        <p:txBody>
          <a:bodyPr lIns="0" tIns="0" rIns="0" bIns="0" rtlCol="0" anchor="t">
            <a:spAutoFit/>
          </a:bodyPr>
          <a:lstStyle/>
          <a:p>
            <a:pPr algn="ctr">
              <a:lnSpc>
                <a:spcPts val="7279"/>
              </a:lnSpc>
              <a:spcBef>
                <a:spcPct val="0"/>
              </a:spcBef>
            </a:pPr>
            <a:r>
              <a:rPr lang="en-US" sz="4800" dirty="0">
                <a:solidFill>
                  <a:srgbClr val="000000"/>
                </a:solidFill>
                <a:latin typeface="Raleway Bold"/>
              </a:rPr>
              <a:t>Neutral Word Cloud </a:t>
            </a:r>
          </a:p>
        </p:txBody>
      </p:sp>
      <p:pic>
        <p:nvPicPr>
          <p:cNvPr id="5" name="Picture 4" descr="A close-up of words&#10;&#10;Description automatically generated">
            <a:extLst>
              <a:ext uri="{FF2B5EF4-FFF2-40B4-BE49-F238E27FC236}">
                <a16:creationId xmlns:a16="http://schemas.microsoft.com/office/drawing/2014/main" id="{62DB1F3E-F699-8B24-5B62-4E7A98F88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62099"/>
            <a:ext cx="15653557" cy="84410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23461" y="4236090"/>
            <a:ext cx="6980942" cy="6631895"/>
          </a:xfrm>
          <a:custGeom>
            <a:avLst/>
            <a:gdLst/>
            <a:ahLst/>
            <a:cxnLst/>
            <a:rect l="l" t="t" r="r" b="b"/>
            <a:pathLst>
              <a:path w="6980942" h="6631895">
                <a:moveTo>
                  <a:pt x="0" y="0"/>
                </a:moveTo>
                <a:lnTo>
                  <a:pt x="6980941" y="0"/>
                </a:lnTo>
                <a:lnTo>
                  <a:pt x="6980941" y="6631895"/>
                </a:lnTo>
                <a:lnTo>
                  <a:pt x="0" y="66318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5387088" y="1822427"/>
            <a:ext cx="10403200" cy="6859892"/>
          </a:xfrm>
          <a:prstGeom prst="rect">
            <a:avLst/>
          </a:prstGeom>
        </p:spPr>
        <p:txBody>
          <a:bodyPr lIns="0" tIns="0" rIns="0" bIns="0" rtlCol="0" anchor="t">
            <a:spAutoFit/>
          </a:bodyPr>
          <a:lstStyle/>
          <a:p>
            <a:pPr algn="r">
              <a:lnSpc>
                <a:spcPts val="10920"/>
              </a:lnSpc>
            </a:pPr>
            <a:r>
              <a:rPr lang="en-US" sz="7800">
                <a:solidFill>
                  <a:srgbClr val="000000"/>
                </a:solidFill>
                <a:latin typeface="Fredoka"/>
              </a:rPr>
              <a:t>WORDS THAT ARE MAKING THEM POSITIVE , NEGATIVE AND NEUTRAL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669060" y="2611211"/>
            <a:ext cx="16949881" cy="5615106"/>
          </a:xfrm>
          <a:custGeom>
            <a:avLst/>
            <a:gdLst/>
            <a:ahLst/>
            <a:cxnLst/>
            <a:rect l="l" t="t" r="r" b="b"/>
            <a:pathLst>
              <a:path w="16949881" h="5615106">
                <a:moveTo>
                  <a:pt x="0" y="0"/>
                </a:moveTo>
                <a:lnTo>
                  <a:pt x="16949880" y="0"/>
                </a:lnTo>
                <a:lnTo>
                  <a:pt x="16949880" y="5615105"/>
                </a:lnTo>
                <a:lnTo>
                  <a:pt x="0" y="5615105"/>
                </a:lnTo>
                <a:lnTo>
                  <a:pt x="0" y="0"/>
                </a:lnTo>
                <a:close/>
              </a:path>
            </a:pathLst>
          </a:custGeom>
          <a:blipFill>
            <a:blip r:embed="rId2"/>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0" y="162662"/>
            <a:ext cx="18288000" cy="9837717"/>
            <a:chOff x="0" y="0"/>
            <a:chExt cx="5943605" cy="3197261"/>
          </a:xfrm>
        </p:grpSpPr>
        <p:sp>
          <p:nvSpPr>
            <p:cNvPr id="6" name="Freeform 6"/>
            <p:cNvSpPr/>
            <p:nvPr/>
          </p:nvSpPr>
          <p:spPr>
            <a:xfrm>
              <a:off x="0" y="0"/>
              <a:ext cx="5943605" cy="3197261"/>
            </a:xfrm>
            <a:custGeom>
              <a:avLst/>
              <a:gdLst/>
              <a:ahLst/>
              <a:cxnLst/>
              <a:rect l="l" t="t" r="r" b="b"/>
              <a:pathLst>
                <a:path w="5943605" h="3197261">
                  <a:moveTo>
                    <a:pt x="21167" y="0"/>
                  </a:moveTo>
                  <a:lnTo>
                    <a:pt x="5922439" y="0"/>
                  </a:lnTo>
                  <a:cubicBezTo>
                    <a:pt x="5934128" y="0"/>
                    <a:pt x="5943605" y="9477"/>
                    <a:pt x="5943605" y="21167"/>
                  </a:cubicBezTo>
                  <a:lnTo>
                    <a:pt x="5943605" y="3176094"/>
                  </a:lnTo>
                  <a:cubicBezTo>
                    <a:pt x="5943605" y="3187784"/>
                    <a:pt x="5934128" y="3197261"/>
                    <a:pt x="5922439" y="3197261"/>
                  </a:cubicBezTo>
                  <a:lnTo>
                    <a:pt x="21167" y="3197261"/>
                  </a:lnTo>
                  <a:cubicBezTo>
                    <a:pt x="9477" y="3197261"/>
                    <a:pt x="0" y="3187784"/>
                    <a:pt x="0" y="3176094"/>
                  </a:cubicBezTo>
                  <a:lnTo>
                    <a:pt x="0" y="21167"/>
                  </a:lnTo>
                  <a:cubicBezTo>
                    <a:pt x="0" y="9477"/>
                    <a:pt x="9477" y="0"/>
                    <a:pt x="21167"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5943605" cy="3244886"/>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310982" y="286621"/>
            <a:ext cx="13666036" cy="1111250"/>
          </a:xfrm>
          <a:prstGeom prst="rect">
            <a:avLst/>
          </a:prstGeom>
        </p:spPr>
        <p:txBody>
          <a:bodyPr lIns="0" tIns="0" rIns="0" bIns="0" rtlCol="0" anchor="t">
            <a:spAutoFit/>
          </a:bodyPr>
          <a:lstStyle/>
          <a:p>
            <a:pPr algn="ctr">
              <a:lnSpc>
                <a:spcPts val="9100"/>
              </a:lnSpc>
            </a:pPr>
            <a:r>
              <a:rPr lang="en-US" sz="6500" dirty="0">
                <a:solidFill>
                  <a:srgbClr val="000000"/>
                </a:solidFill>
                <a:latin typeface="Fredoka"/>
              </a:rPr>
              <a:t>FILTERING OF GROUPS </a:t>
            </a:r>
          </a:p>
        </p:txBody>
      </p:sp>
      <p:sp>
        <p:nvSpPr>
          <p:cNvPr id="10" name="TextBox 10"/>
          <p:cNvSpPr txBox="1"/>
          <p:nvPr/>
        </p:nvSpPr>
        <p:spPr>
          <a:xfrm>
            <a:off x="0" y="1522381"/>
            <a:ext cx="18059916" cy="1279646"/>
          </a:xfrm>
          <a:prstGeom prst="rect">
            <a:avLst/>
          </a:prstGeom>
        </p:spPr>
        <p:txBody>
          <a:bodyPr lIns="0" tIns="0" rIns="0" bIns="0" rtlCol="0" anchor="t">
            <a:spAutoFit/>
          </a:bodyPr>
          <a:lstStyle/>
          <a:p>
            <a:pPr algn="ctr">
              <a:lnSpc>
                <a:spcPts val="3407"/>
              </a:lnSpc>
            </a:pPr>
            <a:r>
              <a:rPr lang="en-US" sz="2434" dirty="0">
                <a:solidFill>
                  <a:srgbClr val="000000"/>
                </a:solidFill>
                <a:latin typeface="Canva Sans"/>
              </a:rPr>
              <a:t>After scrapping 5000 tweets we have divide them into 4 groups for analysis then to make it more clear then we have divide each group in further parts that is negative , positive and neutral </a:t>
            </a:r>
          </a:p>
          <a:p>
            <a:pPr algn="ctr">
              <a:lnSpc>
                <a:spcPts val="3407"/>
              </a:lnSpc>
            </a:pPr>
            <a:endParaRPr lang="en-US" sz="2434" dirty="0">
              <a:solidFill>
                <a:srgbClr val="000000"/>
              </a:solidFill>
              <a:latin typeface="Canva Sans"/>
            </a:endParaRPr>
          </a:p>
        </p:txBody>
      </p:sp>
      <p:sp>
        <p:nvSpPr>
          <p:cNvPr id="11" name="AutoShape 2">
            <a:extLst>
              <a:ext uri="{FF2B5EF4-FFF2-40B4-BE49-F238E27FC236}">
                <a16:creationId xmlns:a16="http://schemas.microsoft.com/office/drawing/2014/main" id="{E805FF41-3887-BBCB-7484-72C7A6B04AC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12490BEE-CDFC-9351-B6A1-387EE280CE26}"/>
              </a:ext>
            </a:extLst>
          </p:cNvPr>
          <p:cNvPicPr>
            <a:picLocks noChangeAspect="1"/>
          </p:cNvPicPr>
          <p:nvPr/>
        </p:nvPicPr>
        <p:blipFill>
          <a:blip r:embed="rId4"/>
          <a:stretch>
            <a:fillRect/>
          </a:stretch>
        </p:blipFill>
        <p:spPr>
          <a:xfrm>
            <a:off x="1524000" y="2005012"/>
            <a:ext cx="15240000" cy="732948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102870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23461" y="4236090"/>
            <a:ext cx="6980942" cy="6631895"/>
          </a:xfrm>
          <a:custGeom>
            <a:avLst/>
            <a:gdLst/>
            <a:ahLst/>
            <a:cxnLst/>
            <a:rect l="l" t="t" r="r" b="b"/>
            <a:pathLst>
              <a:path w="6980942" h="6631895">
                <a:moveTo>
                  <a:pt x="0" y="0"/>
                </a:moveTo>
                <a:lnTo>
                  <a:pt x="6980941" y="0"/>
                </a:lnTo>
                <a:lnTo>
                  <a:pt x="6980941" y="6631895"/>
                </a:lnTo>
                <a:lnTo>
                  <a:pt x="0" y="66318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5680556" y="2781300"/>
            <a:ext cx="10403200" cy="3470276"/>
          </a:xfrm>
          <a:prstGeom prst="rect">
            <a:avLst/>
          </a:prstGeom>
        </p:spPr>
        <p:txBody>
          <a:bodyPr lIns="0" tIns="0" rIns="0" bIns="0" rtlCol="0" anchor="t">
            <a:spAutoFit/>
          </a:bodyPr>
          <a:lstStyle/>
          <a:p>
            <a:pPr algn="r">
              <a:lnSpc>
                <a:spcPts val="13999"/>
              </a:lnSpc>
            </a:pPr>
            <a:r>
              <a:rPr lang="en-US" sz="9999" dirty="0">
                <a:solidFill>
                  <a:srgbClr val="000000"/>
                </a:solidFill>
                <a:latin typeface="Fredoka"/>
              </a:rPr>
              <a:t>ARE THERE 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1028700" y="1028700"/>
            <a:ext cx="15294034" cy="8229600"/>
            <a:chOff x="0" y="0"/>
            <a:chExt cx="4970565" cy="2674622"/>
          </a:xfrm>
        </p:grpSpPr>
        <p:sp>
          <p:nvSpPr>
            <p:cNvPr id="6" name="Freeform 6"/>
            <p:cNvSpPr/>
            <p:nvPr/>
          </p:nvSpPr>
          <p:spPr>
            <a:xfrm>
              <a:off x="0" y="0"/>
              <a:ext cx="4970565" cy="2674622"/>
            </a:xfrm>
            <a:custGeom>
              <a:avLst/>
              <a:gdLst/>
              <a:ahLst/>
              <a:cxnLst/>
              <a:rect l="l" t="t" r="r" b="b"/>
              <a:pathLst>
                <a:path w="4970565" h="2674622">
                  <a:moveTo>
                    <a:pt x="25310" y="0"/>
                  </a:moveTo>
                  <a:lnTo>
                    <a:pt x="4945255" y="0"/>
                  </a:lnTo>
                  <a:cubicBezTo>
                    <a:pt x="4951968" y="0"/>
                    <a:pt x="4958405" y="2667"/>
                    <a:pt x="4963152" y="7413"/>
                  </a:cubicBezTo>
                  <a:cubicBezTo>
                    <a:pt x="4967899" y="12160"/>
                    <a:pt x="4970565" y="18598"/>
                    <a:pt x="4970565" y="25310"/>
                  </a:cubicBezTo>
                  <a:lnTo>
                    <a:pt x="4970565" y="2649312"/>
                  </a:lnTo>
                  <a:cubicBezTo>
                    <a:pt x="4970565" y="2663291"/>
                    <a:pt x="4959233" y="2674622"/>
                    <a:pt x="4945255" y="2674622"/>
                  </a:cubicBezTo>
                  <a:lnTo>
                    <a:pt x="25310" y="2674622"/>
                  </a:lnTo>
                  <a:cubicBezTo>
                    <a:pt x="11332" y="2674622"/>
                    <a:pt x="0" y="2663291"/>
                    <a:pt x="0" y="2649312"/>
                  </a:cubicBezTo>
                  <a:lnTo>
                    <a:pt x="0" y="25310"/>
                  </a:lnTo>
                  <a:cubicBezTo>
                    <a:pt x="0" y="11332"/>
                    <a:pt x="11332" y="0"/>
                    <a:pt x="25310"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4970565" cy="27222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842698" y="2117836"/>
            <a:ext cx="13666036" cy="1111250"/>
          </a:xfrm>
          <a:prstGeom prst="rect">
            <a:avLst/>
          </a:prstGeom>
        </p:spPr>
        <p:txBody>
          <a:bodyPr lIns="0" tIns="0" rIns="0" bIns="0" rtlCol="0" anchor="t">
            <a:spAutoFit/>
          </a:bodyPr>
          <a:lstStyle/>
          <a:p>
            <a:pPr algn="ctr">
              <a:lnSpc>
                <a:spcPts val="9100"/>
              </a:lnSpc>
            </a:pPr>
            <a:r>
              <a:rPr lang="en-US" sz="6500" dirty="0">
                <a:solidFill>
                  <a:srgbClr val="000000"/>
                </a:solidFill>
                <a:latin typeface="Fredoka"/>
              </a:rPr>
              <a:t>STUDY PURPOSE </a:t>
            </a:r>
          </a:p>
        </p:txBody>
      </p:sp>
      <p:sp>
        <p:nvSpPr>
          <p:cNvPr id="9" name="TextBox 9"/>
          <p:cNvSpPr txBox="1"/>
          <p:nvPr/>
        </p:nvSpPr>
        <p:spPr>
          <a:xfrm>
            <a:off x="1539177" y="3462371"/>
            <a:ext cx="14273079" cy="4267515"/>
          </a:xfrm>
          <a:prstGeom prst="rect">
            <a:avLst/>
          </a:prstGeom>
        </p:spPr>
        <p:txBody>
          <a:bodyPr wrap="square" lIns="0" tIns="0" rIns="0" bIns="0" rtlCol="0" anchor="t">
            <a:spAutoFit/>
          </a:bodyPr>
          <a:lstStyle/>
          <a:p>
            <a:pPr marL="0" lvl="0" indent="0" algn="just">
              <a:lnSpc>
                <a:spcPts val="4759"/>
              </a:lnSpc>
              <a:spcBef>
                <a:spcPct val="0"/>
              </a:spcBef>
            </a:pPr>
            <a:r>
              <a:rPr lang="en-US" sz="3399" dirty="0">
                <a:solidFill>
                  <a:srgbClr val="000000"/>
                </a:solidFill>
                <a:latin typeface="Canva Sans"/>
              </a:rPr>
              <a:t>This presentation delves into an analysis of tweets related to the circular economy, aiming to uncover the sentiment and engagement patterns within these discussions on Twitter. By examining tweets over a selected period, this study seeks to understand how the circular economy is perceived by the public, identify key themes driving the conversation, and gauge the impact of social media discourse on promoting sustainable practices.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436197" y="1028700"/>
            <a:ext cx="16832628" cy="8229600"/>
            <a:chOff x="0" y="0"/>
            <a:chExt cx="5470609" cy="2674622"/>
          </a:xfrm>
        </p:grpSpPr>
        <p:sp>
          <p:nvSpPr>
            <p:cNvPr id="6" name="Freeform 6"/>
            <p:cNvSpPr/>
            <p:nvPr/>
          </p:nvSpPr>
          <p:spPr>
            <a:xfrm>
              <a:off x="0" y="0"/>
              <a:ext cx="5470609" cy="2674622"/>
            </a:xfrm>
            <a:custGeom>
              <a:avLst/>
              <a:gdLst/>
              <a:ahLst/>
              <a:cxnLst/>
              <a:rect l="l" t="t" r="r" b="b"/>
              <a:pathLst>
                <a:path w="5470609" h="2674622">
                  <a:moveTo>
                    <a:pt x="22997" y="0"/>
                  </a:moveTo>
                  <a:lnTo>
                    <a:pt x="5447612" y="0"/>
                  </a:lnTo>
                  <a:cubicBezTo>
                    <a:pt x="5460313" y="0"/>
                    <a:pt x="5470609" y="10296"/>
                    <a:pt x="5470609" y="22997"/>
                  </a:cubicBezTo>
                  <a:lnTo>
                    <a:pt x="5470609" y="2651626"/>
                  </a:lnTo>
                  <a:cubicBezTo>
                    <a:pt x="5470609" y="2664326"/>
                    <a:pt x="5460313" y="2674622"/>
                    <a:pt x="5447612" y="2674622"/>
                  </a:cubicBezTo>
                  <a:lnTo>
                    <a:pt x="22997" y="2674622"/>
                  </a:lnTo>
                  <a:cubicBezTo>
                    <a:pt x="10296" y="2674622"/>
                    <a:pt x="0" y="2664326"/>
                    <a:pt x="0" y="2651626"/>
                  </a:cubicBezTo>
                  <a:lnTo>
                    <a:pt x="0" y="22997"/>
                  </a:lnTo>
                  <a:cubicBezTo>
                    <a:pt x="0" y="10296"/>
                    <a:pt x="10296" y="0"/>
                    <a:pt x="22997"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5470609" cy="27222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523598" y="1726956"/>
            <a:ext cx="10657824" cy="1285875"/>
          </a:xfrm>
          <a:prstGeom prst="rect">
            <a:avLst/>
          </a:prstGeom>
        </p:spPr>
        <p:txBody>
          <a:bodyPr lIns="0" tIns="0" rIns="0" bIns="0" rtlCol="0" anchor="t">
            <a:spAutoFit/>
          </a:bodyPr>
          <a:lstStyle/>
          <a:p>
            <a:pPr algn="ctr">
              <a:lnSpc>
                <a:spcPts val="10500"/>
              </a:lnSpc>
            </a:pPr>
            <a:r>
              <a:rPr lang="en-US" sz="7500" dirty="0">
                <a:solidFill>
                  <a:srgbClr val="000000"/>
                </a:solidFill>
                <a:latin typeface="Fredoka"/>
              </a:rPr>
              <a:t>OBJECTIVES</a:t>
            </a:r>
          </a:p>
        </p:txBody>
      </p:sp>
      <p:sp>
        <p:nvSpPr>
          <p:cNvPr id="9" name="TextBox 9"/>
          <p:cNvSpPr txBox="1"/>
          <p:nvPr/>
        </p:nvSpPr>
        <p:spPr>
          <a:xfrm>
            <a:off x="2371963" y="3086100"/>
            <a:ext cx="12961095" cy="5213991"/>
          </a:xfrm>
          <a:prstGeom prst="rect">
            <a:avLst/>
          </a:prstGeom>
        </p:spPr>
        <p:txBody>
          <a:bodyPr lIns="0" tIns="0" rIns="0" bIns="0" rtlCol="0" anchor="t">
            <a:spAutoFit/>
          </a:bodyPr>
          <a:lstStyle/>
          <a:p>
            <a:pPr marL="633758" lvl="1" indent="-316879" algn="just">
              <a:lnSpc>
                <a:spcPts val="4109"/>
              </a:lnSpc>
              <a:buFont typeface="Arial"/>
              <a:buChar char="•"/>
            </a:pPr>
            <a:r>
              <a:rPr lang="en-US" sz="2935" dirty="0">
                <a:solidFill>
                  <a:srgbClr val="000000"/>
                </a:solidFill>
                <a:latin typeface="Canva Sans"/>
              </a:rPr>
              <a:t>To analyze public sentiment towards the circular economy on Twitter, identifying predominant attitudes and emotions.</a:t>
            </a:r>
          </a:p>
          <a:p>
            <a:pPr algn="just">
              <a:lnSpc>
                <a:spcPts val="4109"/>
              </a:lnSpc>
            </a:pPr>
            <a:endParaRPr lang="en-US" sz="2935" dirty="0">
              <a:solidFill>
                <a:srgbClr val="000000"/>
              </a:solidFill>
              <a:latin typeface="Canva Sans"/>
            </a:endParaRPr>
          </a:p>
          <a:p>
            <a:pPr marL="633758" lvl="1" indent="-316879" algn="just">
              <a:lnSpc>
                <a:spcPts val="4109"/>
              </a:lnSpc>
              <a:buFont typeface="Arial"/>
              <a:buChar char="•"/>
            </a:pPr>
            <a:r>
              <a:rPr lang="en-US" sz="2935" dirty="0">
                <a:solidFill>
                  <a:srgbClr val="000000"/>
                </a:solidFill>
                <a:latin typeface="Canva Sans"/>
              </a:rPr>
              <a:t>To assess engagement levels, examining which aspects of the circular economy generate the most discussion, support, or criticism.</a:t>
            </a:r>
          </a:p>
          <a:p>
            <a:pPr algn="just">
              <a:lnSpc>
                <a:spcPts val="4109"/>
              </a:lnSpc>
            </a:pPr>
            <a:endParaRPr lang="en-US" sz="2935" dirty="0">
              <a:solidFill>
                <a:srgbClr val="000000"/>
              </a:solidFill>
              <a:latin typeface="Canva Sans"/>
            </a:endParaRPr>
          </a:p>
          <a:p>
            <a:pPr marL="633758" lvl="1" indent="-316879" algn="just">
              <a:lnSpc>
                <a:spcPts val="4109"/>
              </a:lnSpc>
              <a:buFont typeface="Arial"/>
              <a:buChar char="•"/>
            </a:pPr>
            <a:r>
              <a:rPr lang="en-US" sz="2935" dirty="0">
                <a:solidFill>
                  <a:srgbClr val="000000"/>
                </a:solidFill>
                <a:latin typeface="Canva Sans"/>
              </a:rPr>
              <a:t>To provide insights into how social media can influence and reflect public interest and policy discourse on sustainability.</a:t>
            </a:r>
          </a:p>
          <a:p>
            <a:pPr marL="0" lvl="0" indent="0" algn="just">
              <a:lnSpc>
                <a:spcPts val="3969"/>
              </a:lnSpc>
              <a:spcBef>
                <a:spcPct val="0"/>
              </a:spcBef>
            </a:pPr>
            <a:endParaRPr lang="en-US" sz="2935" dirty="0">
              <a:solidFill>
                <a:srgbClr val="000000"/>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1047750" y="1028700"/>
            <a:ext cx="16230600" cy="8229600"/>
            <a:chOff x="0" y="0"/>
            <a:chExt cx="5274950" cy="2674622"/>
          </a:xfrm>
        </p:grpSpPr>
        <p:sp>
          <p:nvSpPr>
            <p:cNvPr id="6" name="Freeform 6"/>
            <p:cNvSpPr/>
            <p:nvPr/>
          </p:nvSpPr>
          <p:spPr>
            <a:xfrm>
              <a:off x="0" y="0"/>
              <a:ext cx="5274950" cy="2674622"/>
            </a:xfrm>
            <a:custGeom>
              <a:avLst/>
              <a:gdLst/>
              <a:ahLst/>
              <a:cxnLst/>
              <a:rect l="l" t="t" r="r" b="b"/>
              <a:pathLst>
                <a:path w="5274950" h="2674622">
                  <a:moveTo>
                    <a:pt x="23850" y="0"/>
                  </a:moveTo>
                  <a:lnTo>
                    <a:pt x="5251100" y="0"/>
                  </a:lnTo>
                  <a:cubicBezTo>
                    <a:pt x="5264272" y="0"/>
                    <a:pt x="5274950" y="10678"/>
                    <a:pt x="5274950" y="23850"/>
                  </a:cubicBezTo>
                  <a:lnTo>
                    <a:pt x="5274950" y="2650773"/>
                  </a:lnTo>
                  <a:cubicBezTo>
                    <a:pt x="5274950" y="2657098"/>
                    <a:pt x="5272437" y="2663164"/>
                    <a:pt x="5267964" y="2667637"/>
                  </a:cubicBezTo>
                  <a:cubicBezTo>
                    <a:pt x="5263492" y="2672110"/>
                    <a:pt x="5257425" y="2674622"/>
                    <a:pt x="5251100" y="2674622"/>
                  </a:cubicBezTo>
                  <a:lnTo>
                    <a:pt x="23850" y="2674622"/>
                  </a:lnTo>
                  <a:cubicBezTo>
                    <a:pt x="17524" y="2674622"/>
                    <a:pt x="11458" y="2672110"/>
                    <a:pt x="6985" y="2667637"/>
                  </a:cubicBezTo>
                  <a:cubicBezTo>
                    <a:pt x="2513" y="2663164"/>
                    <a:pt x="0" y="2657098"/>
                    <a:pt x="0" y="2650773"/>
                  </a:cubicBezTo>
                  <a:lnTo>
                    <a:pt x="0" y="23850"/>
                  </a:lnTo>
                  <a:cubicBezTo>
                    <a:pt x="0" y="17524"/>
                    <a:pt x="2513" y="11458"/>
                    <a:pt x="6985" y="6985"/>
                  </a:cubicBezTo>
                  <a:cubicBezTo>
                    <a:pt x="11458" y="2513"/>
                    <a:pt x="17524" y="0"/>
                    <a:pt x="23850"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5274950" cy="272224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836605" y="2790205"/>
            <a:ext cx="3669208" cy="3669208"/>
          </a:xfrm>
          <a:custGeom>
            <a:avLst/>
            <a:gdLst/>
            <a:ahLst/>
            <a:cxnLst/>
            <a:rect l="l" t="t" r="r" b="b"/>
            <a:pathLst>
              <a:path w="3669208" h="3669208">
                <a:moveTo>
                  <a:pt x="0" y="0"/>
                </a:moveTo>
                <a:lnTo>
                  <a:pt x="3669209" y="0"/>
                </a:lnTo>
                <a:lnTo>
                  <a:pt x="3669209" y="3669209"/>
                </a:lnTo>
                <a:lnTo>
                  <a:pt x="0" y="36692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7328446" y="5037003"/>
            <a:ext cx="3669208" cy="3669208"/>
          </a:xfrm>
          <a:custGeom>
            <a:avLst/>
            <a:gdLst/>
            <a:ahLst/>
            <a:cxnLst/>
            <a:rect l="l" t="t" r="r" b="b"/>
            <a:pathLst>
              <a:path w="3669208" h="3669208">
                <a:moveTo>
                  <a:pt x="0" y="0"/>
                </a:moveTo>
                <a:lnTo>
                  <a:pt x="3669208" y="0"/>
                </a:lnTo>
                <a:lnTo>
                  <a:pt x="3669208" y="3669209"/>
                </a:lnTo>
                <a:lnTo>
                  <a:pt x="0" y="36692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Freeform 10"/>
          <p:cNvSpPr/>
          <p:nvPr/>
        </p:nvSpPr>
        <p:spPr>
          <a:xfrm>
            <a:off x="12468922" y="2737875"/>
            <a:ext cx="3669208" cy="3669208"/>
          </a:xfrm>
          <a:custGeom>
            <a:avLst/>
            <a:gdLst/>
            <a:ahLst/>
            <a:cxnLst/>
            <a:rect l="l" t="t" r="r" b="b"/>
            <a:pathLst>
              <a:path w="3669208" h="3669208">
                <a:moveTo>
                  <a:pt x="0" y="0"/>
                </a:moveTo>
                <a:lnTo>
                  <a:pt x="3669208" y="0"/>
                </a:lnTo>
                <a:lnTo>
                  <a:pt x="3669208" y="3669209"/>
                </a:lnTo>
                <a:lnTo>
                  <a:pt x="0" y="36692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1" name="Freeform 11"/>
          <p:cNvSpPr/>
          <p:nvPr/>
        </p:nvSpPr>
        <p:spPr>
          <a:xfrm>
            <a:off x="2732468" y="4346095"/>
            <a:ext cx="208190" cy="185810"/>
          </a:xfrm>
          <a:custGeom>
            <a:avLst/>
            <a:gdLst/>
            <a:ahLst/>
            <a:cxnLst/>
            <a:rect l="l" t="t" r="r" b="b"/>
            <a:pathLst>
              <a:path w="208190" h="185810">
                <a:moveTo>
                  <a:pt x="0" y="0"/>
                </a:moveTo>
                <a:lnTo>
                  <a:pt x="208191" y="0"/>
                </a:lnTo>
                <a:lnTo>
                  <a:pt x="208191" y="185809"/>
                </a:lnTo>
                <a:lnTo>
                  <a:pt x="0" y="185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2590800" y="1674324"/>
            <a:ext cx="13898748" cy="1111250"/>
          </a:xfrm>
          <a:prstGeom prst="rect">
            <a:avLst/>
          </a:prstGeom>
        </p:spPr>
        <p:txBody>
          <a:bodyPr lIns="0" tIns="0" rIns="0" bIns="0" rtlCol="0" anchor="t">
            <a:spAutoFit/>
          </a:bodyPr>
          <a:lstStyle/>
          <a:p>
            <a:pPr algn="ctr">
              <a:lnSpc>
                <a:spcPts val="9100"/>
              </a:lnSpc>
            </a:pPr>
            <a:r>
              <a:rPr lang="en-US" sz="6500" dirty="0">
                <a:solidFill>
                  <a:srgbClr val="000000"/>
                </a:solidFill>
                <a:latin typeface="Fredoka"/>
              </a:rPr>
              <a:t>METHODOLOGY</a:t>
            </a:r>
          </a:p>
        </p:txBody>
      </p:sp>
      <p:sp>
        <p:nvSpPr>
          <p:cNvPr id="13" name="Freeform 13"/>
          <p:cNvSpPr/>
          <p:nvPr/>
        </p:nvSpPr>
        <p:spPr>
          <a:xfrm>
            <a:off x="3612850" y="4531904"/>
            <a:ext cx="208190" cy="185810"/>
          </a:xfrm>
          <a:custGeom>
            <a:avLst/>
            <a:gdLst/>
            <a:ahLst/>
            <a:cxnLst/>
            <a:rect l="l" t="t" r="r" b="b"/>
            <a:pathLst>
              <a:path w="208190" h="185810">
                <a:moveTo>
                  <a:pt x="0" y="0"/>
                </a:moveTo>
                <a:lnTo>
                  <a:pt x="208190" y="0"/>
                </a:lnTo>
                <a:lnTo>
                  <a:pt x="208190" y="185810"/>
                </a:lnTo>
                <a:lnTo>
                  <a:pt x="0" y="18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029230" y="4572479"/>
            <a:ext cx="208190" cy="185810"/>
          </a:xfrm>
          <a:custGeom>
            <a:avLst/>
            <a:gdLst/>
            <a:ahLst/>
            <a:cxnLst/>
            <a:rect l="l" t="t" r="r" b="b"/>
            <a:pathLst>
              <a:path w="208190" h="185810">
                <a:moveTo>
                  <a:pt x="0" y="0"/>
                </a:moveTo>
                <a:lnTo>
                  <a:pt x="208190" y="0"/>
                </a:lnTo>
                <a:lnTo>
                  <a:pt x="208190" y="185809"/>
                </a:lnTo>
                <a:lnTo>
                  <a:pt x="0" y="185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8145121" y="6087794"/>
            <a:ext cx="208190" cy="185810"/>
          </a:xfrm>
          <a:custGeom>
            <a:avLst/>
            <a:gdLst/>
            <a:ahLst/>
            <a:cxnLst/>
            <a:rect l="l" t="t" r="r" b="b"/>
            <a:pathLst>
              <a:path w="208190" h="185810">
                <a:moveTo>
                  <a:pt x="0" y="0"/>
                </a:moveTo>
                <a:lnTo>
                  <a:pt x="208190" y="0"/>
                </a:lnTo>
                <a:lnTo>
                  <a:pt x="208190" y="185810"/>
                </a:lnTo>
                <a:lnTo>
                  <a:pt x="0" y="18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8249216" y="6273604"/>
            <a:ext cx="208190" cy="185810"/>
          </a:xfrm>
          <a:custGeom>
            <a:avLst/>
            <a:gdLst/>
            <a:ahLst/>
            <a:cxnLst/>
            <a:rect l="l" t="t" r="r" b="b"/>
            <a:pathLst>
              <a:path w="208190" h="185810">
                <a:moveTo>
                  <a:pt x="0" y="0"/>
                </a:moveTo>
                <a:lnTo>
                  <a:pt x="208190" y="0"/>
                </a:lnTo>
                <a:lnTo>
                  <a:pt x="208190" y="185810"/>
                </a:lnTo>
                <a:lnTo>
                  <a:pt x="0" y="18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8041026" y="6273604"/>
            <a:ext cx="208190" cy="185810"/>
          </a:xfrm>
          <a:custGeom>
            <a:avLst/>
            <a:gdLst/>
            <a:ahLst/>
            <a:cxnLst/>
            <a:rect l="l" t="t" r="r" b="b"/>
            <a:pathLst>
              <a:path w="208190" h="185810">
                <a:moveTo>
                  <a:pt x="0" y="0"/>
                </a:moveTo>
                <a:lnTo>
                  <a:pt x="208190" y="0"/>
                </a:lnTo>
                <a:lnTo>
                  <a:pt x="208190" y="185810"/>
                </a:lnTo>
                <a:lnTo>
                  <a:pt x="0" y="18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4050580" y="4665384"/>
            <a:ext cx="208190" cy="185810"/>
          </a:xfrm>
          <a:custGeom>
            <a:avLst/>
            <a:gdLst/>
            <a:ahLst/>
            <a:cxnLst/>
            <a:rect l="l" t="t" r="r" b="b"/>
            <a:pathLst>
              <a:path w="208190" h="185810">
                <a:moveTo>
                  <a:pt x="0" y="0"/>
                </a:moveTo>
                <a:lnTo>
                  <a:pt x="208190" y="0"/>
                </a:lnTo>
                <a:lnTo>
                  <a:pt x="208190" y="185809"/>
                </a:lnTo>
                <a:lnTo>
                  <a:pt x="0" y="185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4258770" y="4851193"/>
            <a:ext cx="208190" cy="185810"/>
          </a:xfrm>
          <a:custGeom>
            <a:avLst/>
            <a:gdLst/>
            <a:ahLst/>
            <a:cxnLst/>
            <a:rect l="l" t="t" r="r" b="b"/>
            <a:pathLst>
              <a:path w="208190" h="185810">
                <a:moveTo>
                  <a:pt x="0" y="0"/>
                </a:moveTo>
                <a:lnTo>
                  <a:pt x="208190" y="0"/>
                </a:lnTo>
                <a:lnTo>
                  <a:pt x="208190" y="185810"/>
                </a:lnTo>
                <a:lnTo>
                  <a:pt x="0" y="18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3946485" y="4160285"/>
            <a:ext cx="208190" cy="185810"/>
          </a:xfrm>
          <a:custGeom>
            <a:avLst/>
            <a:gdLst/>
            <a:ahLst/>
            <a:cxnLst/>
            <a:rect l="l" t="t" r="r" b="b"/>
            <a:pathLst>
              <a:path w="208190" h="185810">
                <a:moveTo>
                  <a:pt x="0" y="0"/>
                </a:moveTo>
                <a:lnTo>
                  <a:pt x="208190" y="0"/>
                </a:lnTo>
                <a:lnTo>
                  <a:pt x="208190" y="185810"/>
                </a:lnTo>
                <a:lnTo>
                  <a:pt x="0" y="18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5209807" y="-309859"/>
            <a:ext cx="7868385" cy="10906460"/>
          </a:xfrm>
          <a:custGeom>
            <a:avLst/>
            <a:gdLst/>
            <a:ahLst/>
            <a:cxnLst/>
            <a:rect l="l" t="t" r="r" b="b"/>
            <a:pathLst>
              <a:path w="7868385" h="10906460">
                <a:moveTo>
                  <a:pt x="0" y="0"/>
                </a:moveTo>
                <a:lnTo>
                  <a:pt x="7868386" y="0"/>
                </a:lnTo>
                <a:lnTo>
                  <a:pt x="7868386"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3" name="Freeform 3"/>
          <p:cNvSpPr/>
          <p:nvPr/>
        </p:nvSpPr>
        <p:spPr>
          <a:xfrm>
            <a:off x="-2649053"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sp>
        <p:nvSpPr>
          <p:cNvPr id="4" name="Freeform 4"/>
          <p:cNvSpPr/>
          <p:nvPr/>
        </p:nvSpPr>
        <p:spPr>
          <a:xfrm>
            <a:off x="13068668" y="-309601"/>
            <a:ext cx="7868385" cy="10906460"/>
          </a:xfrm>
          <a:custGeom>
            <a:avLst/>
            <a:gdLst/>
            <a:ahLst/>
            <a:cxnLst/>
            <a:rect l="l" t="t" r="r" b="b"/>
            <a:pathLst>
              <a:path w="7868385" h="10906460">
                <a:moveTo>
                  <a:pt x="0" y="0"/>
                </a:moveTo>
                <a:lnTo>
                  <a:pt x="7868385" y="0"/>
                </a:lnTo>
                <a:lnTo>
                  <a:pt x="7868385" y="10906460"/>
                </a:lnTo>
                <a:lnTo>
                  <a:pt x="0" y="10906460"/>
                </a:lnTo>
                <a:lnTo>
                  <a:pt x="0" y="0"/>
                </a:lnTo>
                <a:close/>
              </a:path>
            </a:pathLst>
          </a:custGeom>
          <a:blipFill>
            <a:blip r:embed="rId2">
              <a:alphaModFix amt="40000"/>
              <a:extLst>
                <a:ext uri="{96DAC541-7B7A-43D3-8B79-37D633B846F1}">
                  <asvg:svgBlip xmlns:asvg="http://schemas.microsoft.com/office/drawing/2016/SVG/main" r:embed="rId3"/>
                </a:ext>
              </a:extLst>
            </a:blip>
            <a:stretch>
              <a:fillRect t="-45125" r="-101160"/>
            </a:stretch>
          </a:blipFill>
        </p:spPr>
      </p:sp>
      <p:grpSp>
        <p:nvGrpSpPr>
          <p:cNvPr id="5" name="Group 5"/>
          <p:cNvGrpSpPr/>
          <p:nvPr/>
        </p:nvGrpSpPr>
        <p:grpSpPr>
          <a:xfrm>
            <a:off x="4718086" y="1172037"/>
            <a:ext cx="10979114" cy="8229600"/>
            <a:chOff x="0" y="0"/>
            <a:chExt cx="3181230" cy="2674622"/>
          </a:xfrm>
        </p:grpSpPr>
        <p:sp>
          <p:nvSpPr>
            <p:cNvPr id="6" name="Freeform 6"/>
            <p:cNvSpPr/>
            <p:nvPr/>
          </p:nvSpPr>
          <p:spPr>
            <a:xfrm>
              <a:off x="0" y="0"/>
              <a:ext cx="3181230" cy="2674622"/>
            </a:xfrm>
            <a:custGeom>
              <a:avLst/>
              <a:gdLst/>
              <a:ahLst/>
              <a:cxnLst/>
              <a:rect l="l" t="t" r="r" b="b"/>
              <a:pathLst>
                <a:path w="3181230" h="2674622">
                  <a:moveTo>
                    <a:pt x="39546" y="0"/>
                  </a:moveTo>
                  <a:lnTo>
                    <a:pt x="3141684" y="0"/>
                  </a:lnTo>
                  <a:cubicBezTo>
                    <a:pt x="3152172" y="0"/>
                    <a:pt x="3162231" y="4166"/>
                    <a:pt x="3169648" y="11583"/>
                  </a:cubicBezTo>
                  <a:cubicBezTo>
                    <a:pt x="3177064" y="18999"/>
                    <a:pt x="3181230" y="29058"/>
                    <a:pt x="3181230" y="39546"/>
                  </a:cubicBezTo>
                  <a:lnTo>
                    <a:pt x="3181230" y="2635076"/>
                  </a:lnTo>
                  <a:cubicBezTo>
                    <a:pt x="3181230" y="2656917"/>
                    <a:pt x="3163525" y="2674622"/>
                    <a:pt x="3141684" y="2674622"/>
                  </a:cubicBezTo>
                  <a:lnTo>
                    <a:pt x="39546" y="2674622"/>
                  </a:lnTo>
                  <a:cubicBezTo>
                    <a:pt x="17706" y="2674622"/>
                    <a:pt x="0" y="2656917"/>
                    <a:pt x="0" y="2635076"/>
                  </a:cubicBezTo>
                  <a:lnTo>
                    <a:pt x="0" y="39546"/>
                  </a:lnTo>
                  <a:cubicBezTo>
                    <a:pt x="0" y="17706"/>
                    <a:pt x="17706" y="0"/>
                    <a:pt x="39546" y="0"/>
                  </a:cubicBezTo>
                  <a:close/>
                </a:path>
              </a:pathLst>
            </a:custGeom>
            <a:solidFill>
              <a:srgbClr val="FFFFFF"/>
            </a:solidFill>
            <a:ln w="38100" cap="rnd">
              <a:solidFill>
                <a:srgbClr val="000000"/>
              </a:solidFill>
              <a:prstDash val="solid"/>
              <a:round/>
            </a:ln>
          </p:spPr>
        </p:sp>
        <p:sp>
          <p:nvSpPr>
            <p:cNvPr id="7" name="TextBox 7"/>
            <p:cNvSpPr txBox="1"/>
            <p:nvPr/>
          </p:nvSpPr>
          <p:spPr>
            <a:xfrm>
              <a:off x="0" y="-47625"/>
              <a:ext cx="3181230" cy="272224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805167" y="1647041"/>
            <a:ext cx="8804950" cy="863601"/>
          </a:xfrm>
          <a:prstGeom prst="rect">
            <a:avLst/>
          </a:prstGeom>
        </p:spPr>
        <p:txBody>
          <a:bodyPr lIns="0" tIns="0" rIns="0" bIns="0" rtlCol="0" anchor="t">
            <a:spAutoFit/>
          </a:bodyPr>
          <a:lstStyle/>
          <a:p>
            <a:pPr algn="ctr">
              <a:lnSpc>
                <a:spcPts val="6999"/>
              </a:lnSpc>
            </a:pPr>
            <a:r>
              <a:rPr lang="en-US" sz="4999" dirty="0">
                <a:solidFill>
                  <a:srgbClr val="000000"/>
                </a:solidFill>
                <a:latin typeface="Raleway Bold"/>
              </a:rPr>
              <a:t>Preprocessing</a:t>
            </a:r>
          </a:p>
        </p:txBody>
      </p:sp>
      <p:sp>
        <p:nvSpPr>
          <p:cNvPr id="9" name="Freeform 9"/>
          <p:cNvSpPr/>
          <p:nvPr/>
        </p:nvSpPr>
        <p:spPr>
          <a:xfrm>
            <a:off x="-639100" y="5143371"/>
            <a:ext cx="5357186" cy="7966076"/>
          </a:xfrm>
          <a:custGeom>
            <a:avLst/>
            <a:gdLst/>
            <a:ahLst/>
            <a:cxnLst/>
            <a:rect l="l" t="t" r="r" b="b"/>
            <a:pathLst>
              <a:path w="5357186" h="7966076">
                <a:moveTo>
                  <a:pt x="0" y="0"/>
                </a:moveTo>
                <a:lnTo>
                  <a:pt x="5357186" y="0"/>
                </a:lnTo>
                <a:lnTo>
                  <a:pt x="5357186" y="7966075"/>
                </a:lnTo>
                <a:lnTo>
                  <a:pt x="0" y="79660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5313446" y="2746520"/>
            <a:ext cx="9788393" cy="5080634"/>
          </a:xfrm>
          <a:prstGeom prst="rect">
            <a:avLst/>
          </a:prstGeom>
        </p:spPr>
        <p:txBody>
          <a:bodyPr lIns="0" tIns="0" rIns="0" bIns="0" rtlCol="0" anchor="t">
            <a:spAutoFit/>
          </a:bodyPr>
          <a:lstStyle/>
          <a:p>
            <a:pPr algn="just">
              <a:lnSpc>
                <a:spcPts val="5040"/>
              </a:lnSpc>
            </a:pPr>
            <a:r>
              <a:rPr lang="en-US" sz="3600" dirty="0">
                <a:solidFill>
                  <a:srgbClr val="000000"/>
                </a:solidFill>
                <a:latin typeface="Canva Sans"/>
              </a:rPr>
              <a:t>The collected tweets underwent preprocessing to clean and standardize the data. This process involved removing irrelevant characters (e.g., URLs, emojis), standardizing date formats, and extracting relevant information such as tweet text, timestamp, likes, and retweets for further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55039"/>
            <a:ext cx="16870804" cy="9576922"/>
          </a:xfrm>
          <a:custGeom>
            <a:avLst/>
            <a:gdLst/>
            <a:ahLst/>
            <a:cxnLst/>
            <a:rect l="l" t="t" r="r" b="b"/>
            <a:pathLst>
              <a:path w="16870804" h="9576922">
                <a:moveTo>
                  <a:pt x="0" y="0"/>
                </a:moveTo>
                <a:lnTo>
                  <a:pt x="16870804" y="0"/>
                </a:lnTo>
                <a:lnTo>
                  <a:pt x="16870804" y="9576922"/>
                </a:lnTo>
                <a:lnTo>
                  <a:pt x="0" y="9576922"/>
                </a:lnTo>
                <a:lnTo>
                  <a:pt x="0" y="0"/>
                </a:lnTo>
                <a:close/>
              </a:path>
            </a:pathLst>
          </a:custGeom>
          <a:blipFill>
            <a:blip r:embed="rId2"/>
            <a:stretch>
              <a:fillRect l="-10862" t="-3746" r="-10862"/>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95B2"/>
        </a:solidFill>
        <a:effectLst/>
      </p:bgPr>
    </p:bg>
    <p:spTree>
      <p:nvGrpSpPr>
        <p:cNvPr id="1" name=""/>
        <p:cNvGrpSpPr/>
        <p:nvPr/>
      </p:nvGrpSpPr>
      <p:grpSpPr>
        <a:xfrm>
          <a:off x="0" y="0"/>
          <a:ext cx="0" cy="0"/>
          <a:chOff x="0" y="0"/>
          <a:chExt cx="0" cy="0"/>
        </a:xfrm>
      </p:grpSpPr>
      <p:sp>
        <p:nvSpPr>
          <p:cNvPr id="2" name="Freeform 2"/>
          <p:cNvSpPr/>
          <p:nvPr/>
        </p:nvSpPr>
        <p:spPr>
          <a:xfrm>
            <a:off x="1028700" y="418095"/>
            <a:ext cx="16204425" cy="9112348"/>
          </a:xfrm>
          <a:custGeom>
            <a:avLst/>
            <a:gdLst/>
            <a:ahLst/>
            <a:cxnLst/>
            <a:rect l="l" t="t" r="r" b="b"/>
            <a:pathLst>
              <a:path w="16204425" h="9112348">
                <a:moveTo>
                  <a:pt x="0" y="0"/>
                </a:moveTo>
                <a:lnTo>
                  <a:pt x="16204425" y="0"/>
                </a:lnTo>
                <a:lnTo>
                  <a:pt x="16204425" y="9112348"/>
                </a:lnTo>
                <a:lnTo>
                  <a:pt x="0" y="9112348"/>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TotalTime>
  <Words>648</Words>
  <Application>Microsoft Office PowerPoint</Application>
  <PresentationFormat>Custom</PresentationFormat>
  <Paragraphs>48</Paragraphs>
  <Slides>35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Canva Sans</vt:lpstr>
      <vt:lpstr>Fredoka</vt:lpstr>
      <vt:lpstr>Times New Roman</vt:lpstr>
      <vt:lpstr>Raleway Bold</vt:lpstr>
      <vt:lpstr>Canva Sans Bold</vt:lpstr>
      <vt:lpstr>Arial</vt:lpstr>
      <vt:lpstr>Calibri</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COLLECTION &amp; ANALYSIS</dc:title>
  <cp:lastModifiedBy>jatin singh</cp:lastModifiedBy>
  <cp:revision>8</cp:revision>
  <dcterms:created xsi:type="dcterms:W3CDTF">2006-08-16T00:00:00Z</dcterms:created>
  <dcterms:modified xsi:type="dcterms:W3CDTF">2024-05-16T04:04:57Z</dcterms:modified>
  <dc:identifier>DAF70OK_lks</dc:identifier>
</cp:coreProperties>
</file>